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256" r:id="rId2"/>
    <p:sldId id="257" r:id="rId3"/>
    <p:sldId id="288" r:id="rId4"/>
    <p:sldId id="258" r:id="rId5"/>
    <p:sldId id="284" r:id="rId6"/>
    <p:sldId id="285" r:id="rId7"/>
    <p:sldId id="267" r:id="rId8"/>
    <p:sldId id="268" r:id="rId9"/>
    <p:sldId id="269" r:id="rId10"/>
    <p:sldId id="270" r:id="rId11"/>
    <p:sldId id="286" r:id="rId12"/>
    <p:sldId id="259" r:id="rId13"/>
    <p:sldId id="260" r:id="rId14"/>
    <p:sldId id="261" r:id="rId15"/>
    <p:sldId id="262" r:id="rId16"/>
    <p:sldId id="275" r:id="rId17"/>
    <p:sldId id="287" r:id="rId18"/>
    <p:sldId id="289" r:id="rId19"/>
    <p:sldId id="282" r:id="rId2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EE8E00"/>
    <a:srgbClr val="FF0000"/>
    <a:srgbClr val="0000CC"/>
    <a:srgbClr val="FF9A0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236" y="258"/>
      </p:cViewPr>
      <p:guideLst>
        <p:guide orient="horz" pos="2160"/>
        <p:guide pos="2880"/>
      </p:guideLst>
    </p:cSldViewPr>
  </p:slideViewPr>
  <p:notesTextViewPr>
    <p:cViewPr>
      <p:scale>
        <a:sx n="1" d="1"/>
        <a:sy n="1" d="1"/>
      </p:scale>
      <p:origin x="0" y="0"/>
    </p:cViewPr>
  </p:notesTextViewPr>
  <p:sorterViewPr>
    <p:cViewPr>
      <p:scale>
        <a:sx n="100" d="100"/>
        <a:sy n="100" d="100"/>
      </p:scale>
      <p:origin x="0" y="72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715C7B-7A1C-4FE3-87F5-01CC63124F86}" type="datetimeFigureOut">
              <a:rPr lang="zh-CN" altLang="en-US" smtClean="0"/>
              <a:pPr/>
              <a:t>2020/7/25</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1B2AE1-2966-4E0E-94B6-38A026E175A2}" type="slidenum">
              <a:rPr lang="zh-CN" altLang="en-US" smtClean="0"/>
              <a:pPr/>
              <a:t>‹#›</a:t>
            </a:fld>
            <a:endParaRPr lang="zh-CN" altLang="en-US"/>
          </a:p>
        </p:txBody>
      </p:sp>
    </p:spTree>
    <p:extLst>
      <p:ext uri="{BB962C8B-B14F-4D97-AF65-F5344CB8AC3E}">
        <p14:creationId xmlns:p14="http://schemas.microsoft.com/office/powerpoint/2010/main" xmlns="" val="2414865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GB" dirty="0"/>
          </a:p>
        </p:txBody>
      </p:sp>
      <p:sp>
        <p:nvSpPr>
          <p:cNvPr id="4" name="灯片编号占位符 3"/>
          <p:cNvSpPr>
            <a:spLocks noGrp="1"/>
          </p:cNvSpPr>
          <p:nvPr>
            <p:ph type="sldNum" sz="quarter" idx="10"/>
          </p:nvPr>
        </p:nvSpPr>
        <p:spPr/>
        <p:txBody>
          <a:bodyPr/>
          <a:lstStyle/>
          <a:p>
            <a:fld id="{7F1B2AE1-2966-4E0E-94B6-38A026E175A2}" type="slidenum">
              <a:rPr lang="zh-CN" altLang="en-US" smtClean="0"/>
              <a:pPr/>
              <a:t>2</a:t>
            </a:fld>
            <a:endParaRPr lang="zh-CN" altLang="en-US"/>
          </a:p>
        </p:txBody>
      </p:sp>
    </p:spTree>
    <p:extLst>
      <p:ext uri="{BB962C8B-B14F-4D97-AF65-F5344CB8AC3E}">
        <p14:creationId xmlns:p14="http://schemas.microsoft.com/office/powerpoint/2010/main" xmlns="" val="42359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zh-CN" altLang="en-US"/>
              <a:t>单击此处编辑母版标题样式</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06DA0D2-E5F8-412B-B273-3D8DCC6F401A}" type="datetimeFigureOut">
              <a:rPr lang="zh-CN" altLang="en-US" smtClean="0"/>
              <a:pPr/>
              <a:t>2020/7/25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92134A8-7043-4631-A51E-A4DAB082F862}" type="slidenum">
              <a:rPr lang="zh-CN" altLang="en-US" smtClean="0"/>
              <a:pPr/>
              <a:t>‹#›</a:t>
            </a:fld>
            <a:endParaRPr lang="zh-CN" alt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p:txBody>
          <a:bodyPr/>
          <a:lstStyle/>
          <a:p>
            <a:fld id="{606DA0D2-E5F8-412B-B273-3D8DCC6F401A}" type="datetimeFigureOut">
              <a:rPr lang="zh-CN" altLang="en-US" smtClean="0"/>
              <a:pPr/>
              <a:t>2020/7/25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92134A8-7043-4631-A51E-A4DAB082F862}"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06DA0D2-E5F8-412B-B273-3D8DCC6F401A}" type="datetimeFigureOut">
              <a:rPr lang="zh-CN" altLang="en-US" smtClean="0"/>
              <a:pPr/>
              <a:t>2020/7/25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92134A8-7043-4631-A51E-A4DAB082F862}"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p:txBody>
          <a:bodyPr/>
          <a:lstStyle/>
          <a:p>
            <a:fld id="{606DA0D2-E5F8-412B-B273-3D8DCC6F401A}" type="datetimeFigureOut">
              <a:rPr lang="zh-CN" altLang="en-US" smtClean="0"/>
              <a:pPr/>
              <a:t>2020/7/25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92134A8-7043-4631-A51E-A4DAB082F862}"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zh-CN" altLang="en-US"/>
              <a:t>单击此处编辑母版标题样式</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06DA0D2-E5F8-412B-B273-3D8DCC6F401A}" type="datetimeFigureOut">
              <a:rPr lang="zh-CN" altLang="en-US" smtClean="0"/>
              <a:pPr/>
              <a:t>2020/7/25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92134A8-7043-4631-A51E-A4DAB082F862}" type="slidenum">
              <a:rPr lang="zh-CN" altLang="en-US" smtClean="0"/>
              <a:pPr/>
              <a:t>‹#›</a:t>
            </a:fld>
            <a:endParaRPr lang="zh-CN" alt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06DA0D2-E5F8-412B-B273-3D8DCC6F401A}" type="datetimeFigureOut">
              <a:rPr lang="zh-CN" altLang="en-US" smtClean="0"/>
              <a:pPr/>
              <a:t>2020/7/25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92134A8-7043-4631-A51E-A4DAB082F862}"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06DA0D2-E5F8-412B-B273-3D8DCC6F401A}" type="datetimeFigureOut">
              <a:rPr lang="zh-CN" altLang="en-US" smtClean="0"/>
              <a:pPr/>
              <a:t>2020/7/25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92134A8-7043-4631-A51E-A4DAB082F862}" type="slidenum">
              <a:rPr lang="zh-CN" altLang="en-US" smtClean="0"/>
              <a:pPr/>
              <a:t>‹#›</a:t>
            </a:fld>
            <a:endParaRPr lang="zh-CN" alt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Date Placeholder 2"/>
          <p:cNvSpPr>
            <a:spLocks noGrp="1"/>
          </p:cNvSpPr>
          <p:nvPr>
            <p:ph type="dt" sz="half" idx="10"/>
          </p:nvPr>
        </p:nvSpPr>
        <p:spPr/>
        <p:txBody>
          <a:bodyPr/>
          <a:lstStyle/>
          <a:p>
            <a:fld id="{606DA0D2-E5F8-412B-B273-3D8DCC6F401A}" type="datetimeFigureOut">
              <a:rPr lang="zh-CN" altLang="en-US" smtClean="0"/>
              <a:pPr/>
              <a:t>2020/7/25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92134A8-7043-4631-A51E-A4DAB082F862}"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6DA0D2-E5F8-412B-B273-3D8DCC6F401A}" type="datetimeFigureOut">
              <a:rPr lang="zh-CN" altLang="en-US" smtClean="0"/>
              <a:pPr/>
              <a:t>2020/7/25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92134A8-7043-4631-A51E-A4DAB082F862}"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06DA0D2-E5F8-412B-B273-3D8DCC6F401A}" type="datetimeFigureOut">
              <a:rPr lang="zh-CN" altLang="en-US" smtClean="0"/>
              <a:pPr/>
              <a:t>2020/7/25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92134A8-7043-4631-A51E-A4DAB082F862}" type="slidenum">
              <a:rPr lang="zh-CN" altLang="en-US" smtClean="0"/>
              <a:pPr/>
              <a:t>‹#›</a:t>
            </a:fld>
            <a:endParaRPr lang="zh-CN" alt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06DA0D2-E5F8-412B-B273-3D8DCC6F401A}" type="datetimeFigureOut">
              <a:rPr lang="zh-CN" altLang="en-US" smtClean="0"/>
              <a:pPr/>
              <a:t>2020/7/25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92134A8-7043-4631-A51E-A4DAB082F862}"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606DA0D2-E5F8-412B-B273-3D8DCC6F401A}" type="datetimeFigureOut">
              <a:rPr lang="zh-CN" altLang="en-US" smtClean="0"/>
              <a:pPr/>
              <a:t>2020/7/25</a:t>
            </a:fld>
            <a:endParaRPr lang="zh-CN" alt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zh-CN" alt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592134A8-7043-4631-A51E-A4DAB082F862}"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3568" y="2492896"/>
            <a:ext cx="7848600" cy="2736304"/>
          </a:xfrm>
        </p:spPr>
        <p:txBody>
          <a:bodyPr/>
          <a:lstStyle/>
          <a:p>
            <a:pPr algn="ctr"/>
            <a:r>
              <a:rPr lang="zh-CN" altLang="en-US" sz="6000" b="1" dirty="0">
                <a:solidFill>
                  <a:srgbClr val="EE8E00"/>
                </a:solidFill>
              </a:rPr>
              <a:t>培僑書院家長教師會</a:t>
            </a:r>
            <a:r>
              <a:rPr lang="en-US" altLang="zh-CN" sz="6000" b="1" dirty="0">
                <a:solidFill>
                  <a:srgbClr val="EE8E00"/>
                </a:solidFill>
              </a:rPr>
              <a:t/>
            </a:r>
            <a:br>
              <a:rPr lang="en-US" altLang="zh-CN" sz="6000" b="1" dirty="0">
                <a:solidFill>
                  <a:srgbClr val="EE8E00"/>
                </a:solidFill>
              </a:rPr>
            </a:br>
            <a:r>
              <a:rPr lang="en-US" altLang="zh-CN" sz="6000" b="1" dirty="0">
                <a:solidFill>
                  <a:srgbClr val="EE8E00"/>
                </a:solidFill>
              </a:rPr>
              <a:t>2019-2020</a:t>
            </a:r>
            <a:br>
              <a:rPr lang="en-US" altLang="zh-CN" sz="6000" b="1" dirty="0">
                <a:solidFill>
                  <a:srgbClr val="EE8E00"/>
                </a:solidFill>
              </a:rPr>
            </a:br>
            <a:r>
              <a:rPr lang="zh-CN" altLang="en-US" sz="6000" b="1" dirty="0">
                <a:solidFill>
                  <a:srgbClr val="EE8E00"/>
                </a:solidFill>
              </a:rPr>
              <a:t>第十二屆主席報告</a:t>
            </a:r>
          </a:p>
        </p:txBody>
      </p:sp>
      <p:pic>
        <p:nvPicPr>
          <p:cNvPr id="2050" name="Picture 2" descr="https://u.jimcdn.com/cms/o/sd1b3b0c99017a98f/emotion/crop/header.jpg?t=1497875183"/>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79512" y="426740"/>
            <a:ext cx="8801100" cy="15621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42815147"/>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476672"/>
            <a:ext cx="7416824" cy="549775"/>
          </a:xfrm>
        </p:spPr>
        <p:txBody>
          <a:bodyPr>
            <a:normAutofit fontScale="90000"/>
          </a:bodyPr>
          <a:lstStyle/>
          <a:p>
            <a:r>
              <a:rPr lang="zh-CN" altLang="en-US" dirty="0"/>
              <a:t>活動花絮 </a:t>
            </a:r>
            <a:r>
              <a:rPr lang="en-US" altLang="zh-CN" dirty="0">
                <a:latin typeface="+mn-ea"/>
                <a:ea typeface="+mn-ea"/>
              </a:rPr>
              <a:t>–</a:t>
            </a:r>
            <a:r>
              <a:rPr lang="zh-TW" altLang="zh-CN" dirty="0">
                <a:latin typeface="华文中宋" panose="02010600040101010101" pitchFamily="2" charset="-122"/>
                <a:ea typeface="华文中宋" panose="02010600040101010101" pitchFamily="2" charset="-122"/>
              </a:rPr>
              <a:t>甜在心</a:t>
            </a:r>
            <a:r>
              <a:rPr lang="en-US" altLang="zh-TW" dirty="0">
                <a:latin typeface="华文中宋" panose="02010600040101010101" pitchFamily="2" charset="-122"/>
                <a:ea typeface="华文中宋" panose="02010600040101010101" pitchFamily="2" charset="-122"/>
              </a:rPr>
              <a:t> 201</a:t>
            </a:r>
            <a:r>
              <a:rPr lang="en-US" altLang="zh-CN" dirty="0">
                <a:latin typeface="华文中宋" panose="02010600040101010101" pitchFamily="2" charset="-122"/>
                <a:ea typeface="华文中宋" panose="02010600040101010101" pitchFamily="2" charset="-122"/>
              </a:rPr>
              <a:t>9</a:t>
            </a:r>
            <a:r>
              <a:rPr lang="en-US" altLang="zh-TW" dirty="0">
                <a:latin typeface="华文中宋" panose="02010600040101010101" pitchFamily="2" charset="-122"/>
                <a:ea typeface="华文中宋" panose="02010600040101010101" pitchFamily="2" charset="-122"/>
              </a:rPr>
              <a:t> </a:t>
            </a:r>
            <a:r>
              <a:rPr lang="zh-CN" altLang="en-US" dirty="0">
                <a:latin typeface="华文中宋" panose="02010600040101010101" pitchFamily="2" charset="-122"/>
                <a:ea typeface="华文中宋" panose="02010600040101010101" pitchFamily="2" charset="-122"/>
              </a:rPr>
              <a:t>幕後功臣</a:t>
            </a:r>
            <a:endParaRPr lang="zh-CN" altLang="zh-CN" dirty="0">
              <a:latin typeface="华文中宋" panose="02010600040101010101" pitchFamily="2" charset="-122"/>
              <a:ea typeface="华文中宋" panose="02010600040101010101" pitchFamily="2" charset="-122"/>
            </a:endParaRPr>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84168" y="3411353"/>
            <a:ext cx="2648992" cy="1986744"/>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43357" y="3277795"/>
            <a:ext cx="1986744" cy="2648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pic>
        <p:nvPicPr>
          <p:cNvPr id="3080"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12233" y="1124744"/>
            <a:ext cx="2648992" cy="1986744"/>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81" name="Picture 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3671" y="3411353"/>
            <a:ext cx="2648992" cy="1986744"/>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21963133"/>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476672"/>
            <a:ext cx="7416824" cy="549775"/>
          </a:xfrm>
        </p:spPr>
        <p:txBody>
          <a:bodyPr>
            <a:normAutofit fontScale="90000"/>
          </a:bodyPr>
          <a:lstStyle/>
          <a:p>
            <a:r>
              <a:rPr lang="zh-CN" altLang="en-US" dirty="0"/>
              <a:t>活動花絮 </a:t>
            </a:r>
            <a:r>
              <a:rPr lang="en-US" altLang="zh-CN" dirty="0">
                <a:latin typeface="+mn-ea"/>
                <a:ea typeface="+mn-ea"/>
              </a:rPr>
              <a:t>–</a:t>
            </a:r>
            <a:r>
              <a:rPr lang="zh-TW" altLang="zh-CN" dirty="0">
                <a:latin typeface="华文中宋" panose="02010600040101010101" pitchFamily="2" charset="-122"/>
                <a:ea typeface="华文中宋" panose="02010600040101010101" pitchFamily="2" charset="-122"/>
              </a:rPr>
              <a:t>甜在心</a:t>
            </a:r>
            <a:r>
              <a:rPr lang="en-US" altLang="zh-TW" dirty="0">
                <a:latin typeface="华文中宋" panose="02010600040101010101" pitchFamily="2" charset="-122"/>
                <a:ea typeface="华文中宋" panose="02010600040101010101" pitchFamily="2" charset="-122"/>
              </a:rPr>
              <a:t> 201</a:t>
            </a:r>
            <a:r>
              <a:rPr lang="en-US" altLang="zh-CN" dirty="0">
                <a:latin typeface="华文中宋" panose="02010600040101010101" pitchFamily="2" charset="-122"/>
                <a:ea typeface="华文中宋" panose="02010600040101010101" pitchFamily="2" charset="-122"/>
              </a:rPr>
              <a:t>9</a:t>
            </a:r>
            <a:r>
              <a:rPr lang="en-US" altLang="zh-TW" dirty="0">
                <a:latin typeface="华文中宋" panose="02010600040101010101" pitchFamily="2" charset="-122"/>
                <a:ea typeface="华文中宋" panose="02010600040101010101" pitchFamily="2" charset="-122"/>
              </a:rPr>
              <a:t> </a:t>
            </a:r>
            <a:r>
              <a:rPr lang="zh-CN" altLang="en-US" dirty="0">
                <a:latin typeface="华文中宋" panose="02010600040101010101" pitchFamily="2" charset="-122"/>
                <a:ea typeface="华文中宋" panose="02010600040101010101" pitchFamily="2" charset="-122"/>
              </a:rPr>
              <a:t>幕後功臣</a:t>
            </a:r>
            <a:endParaRPr lang="zh-CN" altLang="zh-CN" dirty="0">
              <a:latin typeface="华文中宋" panose="02010600040101010101" pitchFamily="2" charset="-122"/>
              <a:ea typeface="华文中宋" panose="02010600040101010101" pitchFamily="2" charset="-122"/>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31840" y="4005064"/>
            <a:ext cx="2648992" cy="19867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03848" y="1556792"/>
            <a:ext cx="2648992" cy="19867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3528" y="2684628"/>
            <a:ext cx="2648992" cy="19867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3079"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12160" y="2684628"/>
            <a:ext cx="2648992" cy="19867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1906970695"/>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7959" y="548680"/>
            <a:ext cx="7931224" cy="473287"/>
          </a:xfrm>
        </p:spPr>
        <p:txBody>
          <a:bodyPr>
            <a:normAutofit fontScale="90000"/>
          </a:bodyPr>
          <a:lstStyle/>
          <a:p>
            <a:r>
              <a:rPr lang="zh-CN" altLang="en-US" dirty="0"/>
              <a:t>活動花絮 </a:t>
            </a:r>
            <a:r>
              <a:rPr lang="en-US" altLang="zh-CN" dirty="0"/>
              <a:t>– </a:t>
            </a:r>
            <a:r>
              <a:rPr lang="zh-CN" altLang="en-US" dirty="0"/>
              <a:t>萬聖節活動</a:t>
            </a:r>
            <a:endParaRPr lang="zh-CN" altLang="en-US" dirty="0">
              <a:latin typeface="华文中宋" panose="02010600040101010101" pitchFamily="2" charset="-122"/>
              <a:ea typeface="华文中宋" panose="02010600040101010101" pitchFamily="2" charset="-122"/>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83768" y="1484784"/>
            <a:ext cx="3281752" cy="24613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6762" y="4077072"/>
            <a:ext cx="3322643" cy="24919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65520" y="3573016"/>
            <a:ext cx="3286574" cy="24649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4275586521"/>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7932" y="476672"/>
            <a:ext cx="8434227" cy="1008112"/>
          </a:xfrm>
        </p:spPr>
        <p:txBody>
          <a:bodyPr>
            <a:normAutofit/>
          </a:bodyPr>
          <a:lstStyle/>
          <a:p>
            <a:r>
              <a:rPr lang="zh-CN" altLang="en-US" sz="3600" dirty="0"/>
              <a:t>活動花絮 </a:t>
            </a:r>
            <a:r>
              <a:rPr lang="en-US" altLang="zh-CN" sz="3600" dirty="0"/>
              <a:t>– </a:t>
            </a:r>
            <a:r>
              <a:rPr lang="zh-CN" altLang="en-US" sz="3600" dirty="0"/>
              <a:t>萬聖節活動</a:t>
            </a:r>
            <a:endParaRPr lang="zh-CN" altLang="en-US" sz="3600" dirty="0">
              <a:latin typeface="华文中宋" panose="02010600040101010101" pitchFamily="2" charset="-122"/>
              <a:ea typeface="华文中宋" panose="02010600040101010101" pitchFamily="2" charset="-122"/>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44008" y="4817403"/>
            <a:ext cx="3576278" cy="17095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83676" y="2564904"/>
            <a:ext cx="4209563" cy="20122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6605" y="3284984"/>
            <a:ext cx="2249310" cy="29990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标题 1"/>
          <p:cNvSpPr txBox="1">
            <a:spLocks/>
          </p:cNvSpPr>
          <p:nvPr/>
        </p:nvSpPr>
        <p:spPr>
          <a:xfrm>
            <a:off x="251520" y="1412776"/>
            <a:ext cx="8434227" cy="10081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marL="182880" indent="-182880">
              <a:spcBef>
                <a:spcPct val="20000"/>
              </a:spcBef>
              <a:buClr>
                <a:schemeClr val="accent1"/>
              </a:buClr>
              <a:buSzPct val="85000"/>
              <a:buFont typeface="Arial" pitchFamily="34" charset="0"/>
              <a:buChar char="•"/>
            </a:pPr>
            <a:r>
              <a:rPr lang="zh-CN" altLang="en-US" sz="2400" dirty="0">
                <a:solidFill>
                  <a:srgbClr val="FF9900"/>
                </a:solidFill>
                <a:latin typeface="华文中宋" panose="02010600040101010101" pitchFamily="2" charset="-122"/>
                <a:ea typeface="华文中宋" panose="02010600040101010101" pitchFamily="2" charset="-122"/>
                <a:cs typeface="+mn-cs"/>
              </a:rPr>
              <a:t>午飯時候，中學同學到小學課室主持萬聖節問答遊戲。所有糖果由家長捐贈。</a:t>
            </a:r>
          </a:p>
        </p:txBody>
      </p:sp>
    </p:spTree>
    <p:extLst>
      <p:ext uri="{BB962C8B-B14F-4D97-AF65-F5344CB8AC3E}">
        <p14:creationId xmlns:p14="http://schemas.microsoft.com/office/powerpoint/2010/main" xmlns="" val="518164620"/>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1981" y="620688"/>
            <a:ext cx="8494475" cy="576064"/>
          </a:xfrm>
        </p:spPr>
        <p:txBody>
          <a:bodyPr>
            <a:normAutofit fontScale="90000"/>
          </a:bodyPr>
          <a:lstStyle/>
          <a:p>
            <a:r>
              <a:rPr lang="zh-CN" altLang="en-US" dirty="0"/>
              <a:t>活動花絮 </a:t>
            </a:r>
            <a:r>
              <a:rPr lang="en-US" altLang="zh-CN" dirty="0"/>
              <a:t>– </a:t>
            </a:r>
            <a:r>
              <a:rPr lang="zh-CN" altLang="en-US" dirty="0"/>
              <a:t>義賣校服活動</a:t>
            </a:r>
            <a:endParaRPr lang="zh-CN" altLang="en-US" dirty="0">
              <a:latin typeface="华文中宋" panose="02010600040101010101" pitchFamily="2" charset="-122"/>
              <a:ea typeface="华文中宋" panose="02010600040101010101" pitchFamily="2" charset="-122"/>
            </a:endParaRPr>
          </a:p>
        </p:txBody>
      </p:sp>
      <p:sp>
        <p:nvSpPr>
          <p:cNvPr id="5" name="内容占位符 4"/>
          <p:cNvSpPr>
            <a:spLocks noGrp="1"/>
          </p:cNvSpPr>
          <p:nvPr>
            <p:ph idx="1"/>
          </p:nvPr>
        </p:nvSpPr>
        <p:spPr>
          <a:xfrm rot="10800000" flipH="1" flipV="1">
            <a:off x="171128" y="1412776"/>
            <a:ext cx="6673731" cy="966447"/>
          </a:xfrm>
        </p:spPr>
        <p:txBody>
          <a:bodyPr>
            <a:normAutofit/>
          </a:bodyPr>
          <a:lstStyle/>
          <a:p>
            <a:r>
              <a:rPr lang="zh-CN" altLang="en-US" dirty="0">
                <a:solidFill>
                  <a:srgbClr val="FF9900"/>
                </a:solidFill>
                <a:latin typeface="华文中宋" panose="02010600040101010101" pitchFamily="2" charset="-122"/>
                <a:ea typeface="华文中宋" panose="02010600040101010101" pitchFamily="2" charset="-122"/>
              </a:rPr>
              <a:t>籌得款項全數撥入學生發展基金</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0800000" flipH="1" flipV="1">
            <a:off x="4364486" y="2172985"/>
            <a:ext cx="2913725" cy="21852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0800000" flipH="1" flipV="1">
            <a:off x="1402175" y="2172985"/>
            <a:ext cx="2962311" cy="22217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0800000" flipH="1" flipV="1">
            <a:off x="4364487" y="4293096"/>
            <a:ext cx="2962312" cy="22217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0800000" flipH="1" flipV="1">
            <a:off x="1402176" y="4366082"/>
            <a:ext cx="2962311" cy="22217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76302950"/>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
          <p:cNvSpPr>
            <a:spLocks noGrp="1"/>
          </p:cNvSpPr>
          <p:nvPr>
            <p:ph type="title"/>
          </p:nvPr>
        </p:nvSpPr>
        <p:spPr>
          <a:xfrm>
            <a:off x="313185" y="476672"/>
            <a:ext cx="7715199" cy="759296"/>
          </a:xfrm>
        </p:spPr>
        <p:txBody>
          <a:bodyPr>
            <a:normAutofit/>
          </a:bodyPr>
          <a:lstStyle/>
          <a:p>
            <a:r>
              <a:rPr lang="zh-CN" altLang="en-US" sz="3600" dirty="0"/>
              <a:t>活動花絮 </a:t>
            </a:r>
            <a:r>
              <a:rPr lang="en-US" altLang="zh-CN" sz="3600" dirty="0"/>
              <a:t>– </a:t>
            </a:r>
            <a:r>
              <a:rPr lang="zh-CN" altLang="en-US" sz="3600" dirty="0"/>
              <a:t>迎新春水仙</a:t>
            </a:r>
            <a:r>
              <a:rPr lang="zh-TW" altLang="zh-CN" sz="3600" dirty="0">
                <a:latin typeface="华文中宋" panose="02010600040101010101" pitchFamily="2" charset="-122"/>
                <a:ea typeface="华文中宋" panose="02010600040101010101" pitchFamily="2" charset="-122"/>
              </a:rPr>
              <a:t>工作坊</a:t>
            </a:r>
            <a:endParaRPr lang="zh-CN" altLang="en-US" sz="3600" dirty="0">
              <a:latin typeface="华文中宋" panose="02010600040101010101" pitchFamily="2" charset="-122"/>
              <a:ea typeface="华文中宋" panose="02010600040101010101" pitchFamily="2" charset="-122"/>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36504" y="4337720"/>
            <a:ext cx="2267744" cy="17008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88232" y="4337720"/>
            <a:ext cx="2267744" cy="17008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1600" y="2495650"/>
            <a:ext cx="2267744" cy="17008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419872" y="2492896"/>
            <a:ext cx="2267744" cy="17008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4"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832648" y="2492896"/>
            <a:ext cx="2267744" cy="17008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矩形 1"/>
          <p:cNvSpPr/>
          <p:nvPr/>
        </p:nvSpPr>
        <p:spPr>
          <a:xfrm>
            <a:off x="395536" y="1412776"/>
            <a:ext cx="6832640" cy="461665"/>
          </a:xfrm>
          <a:prstGeom prst="rect">
            <a:avLst/>
          </a:prstGeom>
        </p:spPr>
        <p:txBody>
          <a:bodyPr wrap="none">
            <a:spAutoFit/>
          </a:bodyPr>
          <a:lstStyle/>
          <a:p>
            <a:pPr marL="182880" indent="-182880">
              <a:spcBef>
                <a:spcPct val="20000"/>
              </a:spcBef>
              <a:buClr>
                <a:schemeClr val="accent1"/>
              </a:buClr>
              <a:buSzPct val="85000"/>
              <a:buFont typeface="Arial" pitchFamily="34" charset="0"/>
              <a:buChar char="•"/>
            </a:pPr>
            <a:r>
              <a:rPr lang="zh-CN" altLang="en-US" sz="2400" dirty="0">
                <a:solidFill>
                  <a:srgbClr val="FF9900"/>
                </a:solidFill>
                <a:latin typeface="华文中宋" panose="02010600040101010101" pitchFamily="2" charset="-122"/>
                <a:ea typeface="华文中宋" panose="02010600040101010101" pitchFamily="2" charset="-122"/>
              </a:rPr>
              <a:t>參加者一年比一年多，證明這個活動非常受歡迎</a:t>
            </a:r>
          </a:p>
        </p:txBody>
      </p:sp>
    </p:spTree>
    <p:extLst>
      <p:ext uri="{BB962C8B-B14F-4D97-AF65-F5344CB8AC3E}">
        <p14:creationId xmlns:p14="http://schemas.microsoft.com/office/powerpoint/2010/main" xmlns="" val="1649482730"/>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7028" y="548680"/>
            <a:ext cx="7787208" cy="593692"/>
          </a:xfrm>
        </p:spPr>
        <p:txBody>
          <a:bodyPr>
            <a:noAutofit/>
          </a:bodyPr>
          <a:lstStyle/>
          <a:p>
            <a:r>
              <a:rPr lang="zh-CN" altLang="en-US" sz="3600" dirty="0"/>
              <a:t>活動花絮 </a:t>
            </a:r>
            <a:r>
              <a:rPr lang="en-US" altLang="zh-CN" sz="3600" dirty="0"/>
              <a:t>– </a:t>
            </a:r>
            <a:r>
              <a:rPr lang="zh-TW" altLang="en-US" sz="3600" dirty="0">
                <a:latin typeface="华文中宋" panose="02010600040101010101" pitchFamily="2" charset="-122"/>
                <a:ea typeface="华文中宋" panose="02010600040101010101" pitchFamily="2" charset="-122"/>
              </a:rPr>
              <a:t>新年聯歡會</a:t>
            </a:r>
            <a:endParaRPr lang="zh-CN" altLang="en-US" sz="3600" dirty="0">
              <a:latin typeface="华文中宋" panose="02010600040101010101" pitchFamily="2" charset="-122"/>
              <a:ea typeface="华文中宋" panose="02010600040101010101" pitchFamily="2" charset="-122"/>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218186" y="2334157"/>
            <a:ext cx="2970653" cy="22279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H="1">
            <a:off x="3268928" y="2276873"/>
            <a:ext cx="3047031" cy="22852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7" name="Picture 5"/>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9222"/>
          <a:stretch/>
        </p:blipFill>
        <p:spPr bwMode="auto">
          <a:xfrm flipH="1">
            <a:off x="6660232" y="2276872"/>
            <a:ext cx="1843334" cy="22311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8" name="Picture 6"/>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2509" b="14439"/>
          <a:stretch/>
        </p:blipFill>
        <p:spPr bwMode="auto">
          <a:xfrm flipH="1">
            <a:off x="5704236" y="4637319"/>
            <a:ext cx="1988809" cy="19371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9" name="Picture 7"/>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b="19056"/>
          <a:stretch/>
        </p:blipFill>
        <p:spPr bwMode="auto">
          <a:xfrm flipH="1">
            <a:off x="2097740" y="4637319"/>
            <a:ext cx="3194339" cy="19392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矩形 3"/>
          <p:cNvSpPr/>
          <p:nvPr/>
        </p:nvSpPr>
        <p:spPr>
          <a:xfrm>
            <a:off x="224386" y="1268760"/>
            <a:ext cx="8092029" cy="461665"/>
          </a:xfrm>
          <a:prstGeom prst="rect">
            <a:avLst/>
          </a:prstGeom>
        </p:spPr>
        <p:txBody>
          <a:bodyPr wrap="square">
            <a:spAutoFit/>
          </a:bodyPr>
          <a:lstStyle/>
          <a:p>
            <a:pPr marL="182880" indent="-182880">
              <a:spcBef>
                <a:spcPct val="20000"/>
              </a:spcBef>
              <a:buClr>
                <a:schemeClr val="accent1"/>
              </a:buClr>
              <a:buSzPct val="85000"/>
              <a:buFont typeface="Arial" pitchFamily="34" charset="0"/>
              <a:buChar char="•"/>
            </a:pPr>
            <a:r>
              <a:rPr lang="zh-CN" altLang="en-US" sz="2400" dirty="0">
                <a:solidFill>
                  <a:srgbClr val="FF9900"/>
                </a:solidFill>
                <a:latin typeface="华文中宋" panose="02010600040101010101" pitchFamily="2" charset="-122"/>
                <a:ea typeface="华文中宋" panose="02010600040101010101" pitchFamily="2" charset="-122"/>
              </a:rPr>
              <a:t>賣出的活動券超過</a:t>
            </a:r>
            <a:r>
              <a:rPr lang="en-US" altLang="zh-CN" sz="2400" dirty="0">
                <a:solidFill>
                  <a:srgbClr val="FF9900"/>
                </a:solidFill>
                <a:latin typeface="华文中宋" panose="02010600040101010101" pitchFamily="2" charset="-122"/>
                <a:ea typeface="华文中宋" panose="02010600040101010101" pitchFamily="2" charset="-122"/>
              </a:rPr>
              <a:t>1100</a:t>
            </a:r>
            <a:r>
              <a:rPr lang="zh-CN" altLang="en-US" sz="2400" dirty="0">
                <a:solidFill>
                  <a:srgbClr val="FF9900"/>
                </a:solidFill>
                <a:latin typeface="华文中宋" panose="02010600040101010101" pitchFamily="2" charset="-122"/>
                <a:ea typeface="华文中宋" panose="02010600040101010101" pitchFamily="2" charset="-122"/>
              </a:rPr>
              <a:t>張，是歷年之冠</a:t>
            </a:r>
          </a:p>
        </p:txBody>
      </p:sp>
    </p:spTree>
    <p:extLst>
      <p:ext uri="{BB962C8B-B14F-4D97-AF65-F5344CB8AC3E}">
        <p14:creationId xmlns:p14="http://schemas.microsoft.com/office/powerpoint/2010/main" xmlns="" val="624762373"/>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548680"/>
            <a:ext cx="4752528" cy="576064"/>
          </a:xfrm>
        </p:spPr>
        <p:txBody>
          <a:bodyPr>
            <a:noAutofit/>
          </a:bodyPr>
          <a:lstStyle/>
          <a:p>
            <a:r>
              <a:rPr lang="zh-CN" altLang="en-US" sz="3600" dirty="0"/>
              <a:t>活動花絮 </a:t>
            </a:r>
            <a:r>
              <a:rPr lang="en-US" altLang="zh-CN" sz="3600" dirty="0"/>
              <a:t>–</a:t>
            </a:r>
            <a:r>
              <a:rPr lang="zh-TW" altLang="en-US" sz="3600" dirty="0">
                <a:latin typeface="华文中宋" panose="02010600040101010101" pitchFamily="2" charset="-122"/>
                <a:ea typeface="华文中宋" panose="02010600040101010101" pitchFamily="2" charset="-122"/>
              </a:rPr>
              <a:t>新年聯歡會</a:t>
            </a:r>
            <a:endParaRPr lang="zh-CN" altLang="en-US" sz="3600" dirty="0">
              <a:latin typeface="华文中宋" panose="02010600040101010101" pitchFamily="2" charset="-122"/>
              <a:ea typeface="华文中宋" panose="02010600040101010101" pitchFamily="2" charset="-122"/>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89239" y="1969426"/>
            <a:ext cx="3318836" cy="24891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30529" y="4322880"/>
            <a:ext cx="3318836" cy="24891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5536" y="2107569"/>
            <a:ext cx="2950457" cy="22128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21"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469232" y="2718246"/>
            <a:ext cx="2106936" cy="28092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22"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95535" y="4421071"/>
            <a:ext cx="2950457" cy="22128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32562138"/>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548680"/>
            <a:ext cx="6624736" cy="576064"/>
          </a:xfrm>
        </p:spPr>
        <p:txBody>
          <a:bodyPr>
            <a:noAutofit/>
          </a:bodyPr>
          <a:lstStyle/>
          <a:p>
            <a:r>
              <a:rPr lang="zh-TW" altLang="en-US" sz="3600" dirty="0" smtClean="0">
                <a:latin typeface="华文中宋" panose="02010600040101010101" pitchFamily="2" charset="-122"/>
                <a:ea typeface="华文中宋" panose="02010600040101010101" pitchFamily="2" charset="-122"/>
              </a:rPr>
              <a:t>週年會員大會 </a:t>
            </a:r>
            <a:r>
              <a:rPr lang="en-US" altLang="zh-TW" sz="2800" dirty="0" smtClean="0">
                <a:latin typeface="华文中宋" panose="02010600040101010101" pitchFamily="2" charset="-122"/>
                <a:ea typeface="华文中宋" panose="02010600040101010101" pitchFamily="2" charset="-122"/>
              </a:rPr>
              <a:t>2020</a:t>
            </a:r>
            <a:r>
              <a:rPr lang="zh-TW" altLang="en-US" sz="2800" dirty="0" smtClean="0">
                <a:latin typeface="华文中宋" panose="02010600040101010101" pitchFamily="2" charset="-122"/>
                <a:ea typeface="华文中宋" panose="02010600040101010101" pitchFamily="2" charset="-122"/>
              </a:rPr>
              <a:t>年</a:t>
            </a:r>
            <a:r>
              <a:rPr lang="en-US" altLang="zh-TW" sz="2800" dirty="0" smtClean="0">
                <a:latin typeface="华文中宋" panose="02010600040101010101" pitchFamily="2" charset="-122"/>
                <a:ea typeface="华文中宋" panose="02010600040101010101" pitchFamily="2" charset="-122"/>
              </a:rPr>
              <a:t>7</a:t>
            </a:r>
            <a:r>
              <a:rPr lang="zh-TW" altLang="en-US" sz="2800" dirty="0" smtClean="0">
                <a:latin typeface="华文中宋" panose="02010600040101010101" pitchFamily="2" charset="-122"/>
                <a:ea typeface="华文中宋" panose="02010600040101010101" pitchFamily="2" charset="-122"/>
              </a:rPr>
              <a:t>月</a:t>
            </a:r>
            <a:r>
              <a:rPr lang="en-US" altLang="zh-TW" sz="2800" dirty="0" smtClean="0">
                <a:latin typeface="华文中宋" panose="02010600040101010101" pitchFamily="2" charset="-122"/>
                <a:ea typeface="华文中宋" panose="02010600040101010101" pitchFamily="2" charset="-122"/>
              </a:rPr>
              <a:t>9</a:t>
            </a:r>
            <a:r>
              <a:rPr lang="zh-TW" altLang="en-US" sz="2800" dirty="0" smtClean="0">
                <a:latin typeface="华文中宋" panose="02010600040101010101" pitchFamily="2" charset="-122"/>
                <a:ea typeface="华文中宋" panose="02010600040101010101" pitchFamily="2" charset="-122"/>
              </a:rPr>
              <a:t>日</a:t>
            </a:r>
            <a:endParaRPr lang="zh-CN" altLang="en-US" sz="3600" dirty="0">
              <a:latin typeface="华文中宋" panose="02010600040101010101" pitchFamily="2" charset="-122"/>
              <a:ea typeface="华文中宋" panose="02010600040101010101" pitchFamily="2" charset="-122"/>
            </a:endParaRPr>
          </a:p>
        </p:txBody>
      </p:sp>
      <p:pic>
        <p:nvPicPr>
          <p:cNvPr id="1026" name="Picture 2" descr="C:\Users\Gap_PC\Desktop\PUIKIU PTA\24_7\Chair Presentation.jpeg"/>
          <p:cNvPicPr>
            <a:picLocks noChangeAspect="1" noChangeArrowheads="1"/>
          </p:cNvPicPr>
          <p:nvPr/>
        </p:nvPicPr>
        <p:blipFill>
          <a:blip r:embed="rId2" cstate="print"/>
          <a:srcRect/>
          <a:stretch>
            <a:fillRect/>
          </a:stretch>
        </p:blipFill>
        <p:spPr bwMode="auto">
          <a:xfrm>
            <a:off x="323528" y="1268760"/>
            <a:ext cx="3168352" cy="2376264"/>
          </a:xfrm>
          <a:prstGeom prst="rect">
            <a:avLst/>
          </a:prstGeom>
          <a:noFill/>
        </p:spPr>
      </p:pic>
      <p:pic>
        <p:nvPicPr>
          <p:cNvPr id="1027" name="Picture 3" descr="C:\Users\Gap_PC\Desktop\PUIKIU PTA\24_7\Group Photo.jpeg"/>
          <p:cNvPicPr>
            <a:picLocks noChangeAspect="1" noChangeArrowheads="1"/>
          </p:cNvPicPr>
          <p:nvPr/>
        </p:nvPicPr>
        <p:blipFill>
          <a:blip r:embed="rId3" cstate="print"/>
          <a:srcRect/>
          <a:stretch>
            <a:fillRect/>
          </a:stretch>
        </p:blipFill>
        <p:spPr bwMode="auto">
          <a:xfrm>
            <a:off x="323527" y="4005064"/>
            <a:ext cx="3264361" cy="2448272"/>
          </a:xfrm>
          <a:prstGeom prst="rect">
            <a:avLst/>
          </a:prstGeom>
          <a:noFill/>
        </p:spPr>
      </p:pic>
      <p:pic>
        <p:nvPicPr>
          <p:cNvPr id="1028" name="Picture 4" descr="C:\Users\Gap_PC\Desktop\PUIKIU PTA\24_7\Prize Present.jpeg"/>
          <p:cNvPicPr>
            <a:picLocks noChangeAspect="1" noChangeArrowheads="1"/>
          </p:cNvPicPr>
          <p:nvPr/>
        </p:nvPicPr>
        <p:blipFill>
          <a:blip r:embed="rId4" cstate="print"/>
          <a:srcRect/>
          <a:stretch>
            <a:fillRect/>
          </a:stretch>
        </p:blipFill>
        <p:spPr bwMode="auto">
          <a:xfrm>
            <a:off x="4860032" y="1124744"/>
            <a:ext cx="3491880" cy="2618910"/>
          </a:xfrm>
          <a:prstGeom prst="rect">
            <a:avLst/>
          </a:prstGeom>
          <a:noFill/>
        </p:spPr>
      </p:pic>
      <p:pic>
        <p:nvPicPr>
          <p:cNvPr id="1029" name="Picture 5" descr="C:\Users\Gap_PC\Desktop\PUIKIU PTA\24_7\Vote.jpeg"/>
          <p:cNvPicPr>
            <a:picLocks noChangeAspect="1" noChangeArrowheads="1"/>
          </p:cNvPicPr>
          <p:nvPr/>
        </p:nvPicPr>
        <p:blipFill>
          <a:blip r:embed="rId5" cstate="print"/>
          <a:srcRect/>
          <a:stretch>
            <a:fillRect/>
          </a:stretch>
        </p:blipFill>
        <p:spPr bwMode="auto">
          <a:xfrm>
            <a:off x="4860032" y="4077072"/>
            <a:ext cx="3240360" cy="2430270"/>
          </a:xfrm>
          <a:prstGeom prst="rect">
            <a:avLst/>
          </a:prstGeom>
          <a:noFill/>
        </p:spPr>
      </p:pic>
      <p:sp>
        <p:nvSpPr>
          <p:cNvPr id="12" name="矩形 11"/>
          <p:cNvSpPr/>
          <p:nvPr/>
        </p:nvSpPr>
        <p:spPr>
          <a:xfrm>
            <a:off x="323528" y="3645024"/>
            <a:ext cx="4572000" cy="369332"/>
          </a:xfrm>
          <a:prstGeom prst="rect">
            <a:avLst/>
          </a:prstGeom>
        </p:spPr>
        <p:txBody>
          <a:bodyPr>
            <a:spAutoFit/>
          </a:bodyPr>
          <a:lstStyle/>
          <a:p>
            <a:pPr>
              <a:buFont typeface="Arial" pitchFamily="34" charset="0"/>
              <a:buChar char="•"/>
            </a:pPr>
            <a:r>
              <a:rPr lang="zh-TW" altLang="en-US" dirty="0" smtClean="0">
                <a:solidFill>
                  <a:srgbClr val="FF9900"/>
                </a:solidFill>
                <a:latin typeface="华文中宋" panose="02010600040101010101" pitchFamily="2" charset="-122"/>
                <a:ea typeface="华文中宋" panose="02010600040101010101" pitchFamily="2" charset="-122"/>
              </a:rPr>
              <a:t> 主席總結全年工作</a:t>
            </a:r>
            <a:endParaRPr lang="zh-CN" altLang="en-US" dirty="0">
              <a:solidFill>
                <a:srgbClr val="FF9900"/>
              </a:solidFill>
              <a:latin typeface="华文中宋" panose="02010600040101010101" pitchFamily="2" charset="-122"/>
              <a:ea typeface="华文中宋" panose="02010600040101010101" pitchFamily="2" charset="-122"/>
            </a:endParaRPr>
          </a:p>
        </p:txBody>
      </p:sp>
      <p:sp>
        <p:nvSpPr>
          <p:cNvPr id="13" name="矩形 12"/>
          <p:cNvSpPr/>
          <p:nvPr/>
        </p:nvSpPr>
        <p:spPr>
          <a:xfrm>
            <a:off x="4860032" y="3717032"/>
            <a:ext cx="4572000" cy="369332"/>
          </a:xfrm>
          <a:prstGeom prst="rect">
            <a:avLst/>
          </a:prstGeom>
        </p:spPr>
        <p:txBody>
          <a:bodyPr>
            <a:spAutoFit/>
          </a:bodyPr>
          <a:lstStyle/>
          <a:p>
            <a:pPr>
              <a:buFont typeface="Arial" pitchFamily="34" charset="0"/>
              <a:buChar char="•"/>
            </a:pPr>
            <a:r>
              <a:rPr lang="zh-TW" altLang="en-US" dirty="0" smtClean="0">
                <a:solidFill>
                  <a:srgbClr val="FF9900"/>
                </a:solidFill>
                <a:latin typeface="华文中宋" panose="02010600040101010101" pitchFamily="2" charset="-122"/>
                <a:ea typeface="华文中宋" panose="02010600040101010101" pitchFamily="2" charset="-122"/>
              </a:rPr>
              <a:t>王惠成副校長頒發感謝狀</a:t>
            </a:r>
            <a:endParaRPr lang="zh-CN" altLang="en-US" dirty="0">
              <a:solidFill>
                <a:srgbClr val="FF9900"/>
              </a:solidFill>
              <a:latin typeface="华文中宋" panose="02010600040101010101" pitchFamily="2" charset="-122"/>
              <a:ea typeface="华文中宋" panose="02010600040101010101" pitchFamily="2" charset="-122"/>
            </a:endParaRPr>
          </a:p>
        </p:txBody>
      </p:sp>
      <p:sp>
        <p:nvSpPr>
          <p:cNvPr id="14" name="矩形 13"/>
          <p:cNvSpPr/>
          <p:nvPr/>
        </p:nvSpPr>
        <p:spPr>
          <a:xfrm>
            <a:off x="251520" y="6488668"/>
            <a:ext cx="4572000" cy="369332"/>
          </a:xfrm>
          <a:prstGeom prst="rect">
            <a:avLst/>
          </a:prstGeom>
        </p:spPr>
        <p:txBody>
          <a:bodyPr>
            <a:spAutoFit/>
          </a:bodyPr>
          <a:lstStyle/>
          <a:p>
            <a:pPr>
              <a:buFont typeface="Arial" pitchFamily="34" charset="0"/>
              <a:buChar char="•"/>
            </a:pPr>
            <a:r>
              <a:rPr lang="zh-TW" altLang="en-US" dirty="0" smtClean="0">
                <a:solidFill>
                  <a:srgbClr val="FF9900"/>
                </a:solidFill>
                <a:latin typeface="华文中宋" panose="02010600040101010101" pitchFamily="2" charset="-122"/>
                <a:ea typeface="华文中宋" panose="02010600040101010101" pitchFamily="2" charset="-122"/>
              </a:rPr>
              <a:t> 團隊大合照</a:t>
            </a:r>
            <a:endParaRPr lang="zh-CN" altLang="en-US" dirty="0">
              <a:solidFill>
                <a:srgbClr val="FF9900"/>
              </a:solidFill>
              <a:latin typeface="华文中宋" panose="02010600040101010101" pitchFamily="2" charset="-122"/>
              <a:ea typeface="华文中宋" panose="02010600040101010101" pitchFamily="2" charset="-122"/>
            </a:endParaRPr>
          </a:p>
        </p:txBody>
      </p:sp>
      <p:sp>
        <p:nvSpPr>
          <p:cNvPr id="15" name="矩形 14"/>
          <p:cNvSpPr/>
          <p:nvPr/>
        </p:nvSpPr>
        <p:spPr>
          <a:xfrm>
            <a:off x="4788024" y="6488668"/>
            <a:ext cx="4572000" cy="369332"/>
          </a:xfrm>
          <a:prstGeom prst="rect">
            <a:avLst/>
          </a:prstGeom>
        </p:spPr>
        <p:txBody>
          <a:bodyPr>
            <a:spAutoFit/>
          </a:bodyPr>
          <a:lstStyle/>
          <a:p>
            <a:pPr>
              <a:buFont typeface="Arial" pitchFamily="34" charset="0"/>
              <a:buChar char="•"/>
            </a:pPr>
            <a:r>
              <a:rPr lang="zh-TW" altLang="en-US" dirty="0" smtClean="0">
                <a:solidFill>
                  <a:srgbClr val="FF9900"/>
                </a:solidFill>
                <a:latin typeface="华文中宋" panose="02010600040101010101" pitchFamily="2" charset="-122"/>
                <a:ea typeface="华文中宋" panose="02010600040101010101" pitchFamily="2" charset="-122"/>
              </a:rPr>
              <a:t> </a:t>
            </a:r>
            <a:r>
              <a:rPr lang="zh-TW" altLang="en-US" dirty="0" smtClean="0">
                <a:solidFill>
                  <a:srgbClr val="FF9900"/>
                </a:solidFill>
                <a:latin typeface="华文中宋" panose="02010600040101010101" pitchFamily="2" charset="-122"/>
                <a:ea typeface="华文中宋" panose="02010600040101010101" pitchFamily="2" charset="-122"/>
              </a:rPr>
              <a:t>會員投票</a:t>
            </a:r>
            <a:endParaRPr lang="zh-CN" altLang="en-US" dirty="0">
              <a:solidFill>
                <a:srgbClr val="FF990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xmlns="" val="4032562138"/>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3568" y="2492896"/>
            <a:ext cx="7848600" cy="2736304"/>
          </a:xfrm>
        </p:spPr>
        <p:txBody>
          <a:bodyPr/>
          <a:lstStyle/>
          <a:p>
            <a:pPr algn="ctr"/>
            <a:r>
              <a:rPr lang="zh-CN" altLang="en-US" sz="6000" b="1" dirty="0">
                <a:solidFill>
                  <a:srgbClr val="FF9A05"/>
                </a:solidFill>
                <a:latin typeface="华文中宋" panose="02010600040101010101" pitchFamily="2" charset="-122"/>
                <a:ea typeface="华文中宋" panose="02010600040101010101" pitchFamily="2" charset="-122"/>
              </a:rPr>
              <a:t>感謝家長、學校對</a:t>
            </a:r>
            <a:r>
              <a:rPr lang="en-US" altLang="zh-CN" sz="6000" b="1" dirty="0">
                <a:solidFill>
                  <a:srgbClr val="FF9A05"/>
                </a:solidFill>
                <a:latin typeface="华文中宋" panose="02010600040101010101" pitchFamily="2" charset="-122"/>
                <a:ea typeface="华文中宋" panose="02010600040101010101" pitchFamily="2" charset="-122"/>
              </a:rPr>
              <a:t/>
            </a:r>
            <a:br>
              <a:rPr lang="en-US" altLang="zh-CN" sz="6000" b="1" dirty="0">
                <a:solidFill>
                  <a:srgbClr val="FF9A05"/>
                </a:solidFill>
                <a:latin typeface="华文中宋" panose="02010600040101010101" pitchFamily="2" charset="-122"/>
                <a:ea typeface="华文中宋" panose="02010600040101010101" pitchFamily="2" charset="-122"/>
              </a:rPr>
            </a:br>
            <a:r>
              <a:rPr lang="zh-CN" altLang="en-US" sz="6000" b="1" dirty="0">
                <a:solidFill>
                  <a:srgbClr val="FF9A05"/>
                </a:solidFill>
                <a:latin typeface="华文中宋" panose="02010600040101010101" pitchFamily="2" charset="-122"/>
                <a:ea typeface="华文中宋" panose="02010600040101010101" pitchFamily="2" charset="-122"/>
              </a:rPr>
              <a:t>培僑書院家長教師會</a:t>
            </a:r>
            <a:r>
              <a:rPr lang="en-US" altLang="zh-CN" sz="6000" b="1" dirty="0">
                <a:solidFill>
                  <a:srgbClr val="FF9A05"/>
                </a:solidFill>
                <a:latin typeface="华文中宋" panose="02010600040101010101" pitchFamily="2" charset="-122"/>
                <a:ea typeface="华文中宋" panose="02010600040101010101" pitchFamily="2" charset="-122"/>
              </a:rPr>
              <a:t/>
            </a:r>
            <a:br>
              <a:rPr lang="en-US" altLang="zh-CN" sz="6000" b="1" dirty="0">
                <a:solidFill>
                  <a:srgbClr val="FF9A05"/>
                </a:solidFill>
                <a:latin typeface="华文中宋" panose="02010600040101010101" pitchFamily="2" charset="-122"/>
                <a:ea typeface="华文中宋" panose="02010600040101010101" pitchFamily="2" charset="-122"/>
              </a:rPr>
            </a:br>
            <a:r>
              <a:rPr lang="zh-CN" altLang="en-US" sz="6000" b="1" dirty="0">
                <a:solidFill>
                  <a:srgbClr val="FF9A05"/>
                </a:solidFill>
                <a:latin typeface="华文中宋" panose="02010600040101010101" pitchFamily="2" charset="-122"/>
                <a:ea typeface="华文中宋" panose="02010600040101010101" pitchFamily="2" charset="-122"/>
              </a:rPr>
              <a:t>的支持！</a:t>
            </a:r>
          </a:p>
        </p:txBody>
      </p:sp>
      <p:pic>
        <p:nvPicPr>
          <p:cNvPr id="2050" name="Picture 2" descr="https://u.jimcdn.com/cms/o/sd1b3b0c99017a98f/emotion/crop/header.jpg?t=1497875183"/>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79512" y="426740"/>
            <a:ext cx="8801100" cy="15621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97714132"/>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32656"/>
            <a:ext cx="8229600" cy="990600"/>
          </a:xfrm>
        </p:spPr>
        <p:txBody>
          <a:bodyPr/>
          <a:lstStyle/>
          <a:p>
            <a:pPr algn="ctr"/>
            <a:r>
              <a:rPr lang="zh-CN" altLang="en-US" dirty="0"/>
              <a:t>我們的團隊</a:t>
            </a:r>
          </a:p>
        </p:txBody>
      </p:sp>
      <p:sp>
        <p:nvSpPr>
          <p:cNvPr id="4" name="TextBox 3"/>
          <p:cNvSpPr txBox="1"/>
          <p:nvPr/>
        </p:nvSpPr>
        <p:spPr>
          <a:xfrm>
            <a:off x="323528" y="5417929"/>
            <a:ext cx="8568952" cy="1323439"/>
          </a:xfrm>
          <a:prstGeom prst="rect">
            <a:avLst/>
          </a:prstGeom>
          <a:noFill/>
        </p:spPr>
        <p:txBody>
          <a:bodyPr wrap="square" rtlCol="0">
            <a:spAutoFit/>
          </a:bodyPr>
          <a:lstStyle/>
          <a:p>
            <a:r>
              <a:rPr lang="zh-CN" altLang="en-US" sz="1600" b="1" dirty="0">
                <a:solidFill>
                  <a:srgbClr val="C00000"/>
                </a:solidFill>
              </a:rPr>
              <a:t>前排左起</a:t>
            </a:r>
            <a:r>
              <a:rPr lang="zh-CN" altLang="en-US" sz="1600" dirty="0"/>
              <a:t>：</a:t>
            </a:r>
            <a:r>
              <a:rPr lang="zh-TW"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吳文傑老師</a:t>
            </a:r>
            <a:r>
              <a:rPr lang="zh-CN"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a:t>
            </a:r>
            <a:r>
              <a:rPr lang="zh-TW"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柳藹芝</a:t>
            </a:r>
            <a:r>
              <a:rPr lang="zh-CN"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a:t>
            </a:r>
            <a:r>
              <a:rPr lang="zh-TW"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何嘉敏</a:t>
            </a:r>
            <a:r>
              <a:rPr lang="zh-CN"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a:t>
            </a:r>
            <a:r>
              <a:rPr lang="zh-TW"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李振華</a:t>
            </a:r>
            <a:r>
              <a:rPr lang="zh-CN"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、何德容、</a:t>
            </a:r>
            <a:r>
              <a:rPr lang="zh-TW"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洪芳俠</a:t>
            </a:r>
            <a:r>
              <a:rPr lang="zh-CN"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a:t>
            </a:r>
            <a:r>
              <a:rPr lang="zh-TW"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鄭美青</a:t>
            </a:r>
            <a:r>
              <a:rPr lang="zh-CN"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 鄧婉君 、 </a:t>
            </a:r>
            <a:r>
              <a:rPr lang="en-US" altLang="zh-CN"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		  </a:t>
            </a:r>
            <a:r>
              <a:rPr lang="zh-CN"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張嘉欣、 劉安琪</a:t>
            </a:r>
            <a:r>
              <a:rPr lang="en-US" altLang="zh-TW"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
            </a:r>
            <a:br>
              <a:rPr lang="en-US" altLang="zh-TW"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br>
            <a:r>
              <a:rPr lang="zh-CN" altLang="en-US" sz="1600" b="1" dirty="0">
                <a:solidFill>
                  <a:srgbClr val="0000CC"/>
                </a:solidFill>
              </a:rPr>
              <a:t>後排左起：</a:t>
            </a:r>
            <a:r>
              <a:rPr lang="zh-TW" altLang="en-US" sz="1600" dirty="0">
                <a:latin typeface="+mn-ea"/>
                <a:cs typeface="Microsoft JhengHei UI Light" panose="020B0304030504040204" pitchFamily="34" charset="-122"/>
              </a:rPr>
              <a:t>何天佑老師</a:t>
            </a:r>
            <a:r>
              <a:rPr lang="zh-CN" altLang="en-US" sz="1600" dirty="0">
                <a:latin typeface="+mn-ea"/>
                <a:cs typeface="Microsoft JhengHei UI Light" panose="020B0304030504040204" pitchFamily="34" charset="-122"/>
              </a:rPr>
              <a:t>、</a:t>
            </a:r>
            <a:r>
              <a:rPr lang="zh-TW" altLang="en-US" sz="1600" dirty="0">
                <a:latin typeface="+mn-ea"/>
                <a:cs typeface="Microsoft JhengHei UI Light" panose="020B0304030504040204" pitchFamily="34" charset="-122"/>
              </a:rPr>
              <a:t>陳姬文老師</a:t>
            </a:r>
            <a:r>
              <a:rPr lang="zh-CN" altLang="en-US" sz="1600" dirty="0">
                <a:latin typeface="+mn-ea"/>
                <a:cs typeface="Microsoft JhengHei UI Light" panose="020B0304030504040204" pitchFamily="34" charset="-122"/>
              </a:rPr>
              <a:t>、 </a:t>
            </a:r>
            <a:r>
              <a:rPr lang="zh-CN"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蘇晶晶老師</a:t>
            </a:r>
            <a:r>
              <a:rPr lang="zh-CN" altLang="en-US" sz="1600" dirty="0">
                <a:latin typeface="+mn-ea"/>
                <a:cs typeface="Microsoft JhengHei UI Light" panose="020B0304030504040204" pitchFamily="34" charset="-122"/>
              </a:rPr>
              <a:t>、</a:t>
            </a:r>
            <a:r>
              <a:rPr lang="zh-TW" altLang="en-US" sz="1600" dirty="0">
                <a:latin typeface="+mn-ea"/>
                <a:cs typeface="Microsoft JhengHei UI Light" panose="020B0304030504040204" pitchFamily="34" charset="-122"/>
              </a:rPr>
              <a:t>楊莉萱老師</a:t>
            </a:r>
            <a:r>
              <a:rPr lang="zh-CN" altLang="en-US" sz="1600" dirty="0">
                <a:latin typeface="+mn-ea"/>
                <a:cs typeface="Microsoft JhengHei UI Light" panose="020B0304030504040204" pitchFamily="34" charset="-122"/>
              </a:rPr>
              <a:t>、 </a:t>
            </a:r>
            <a:r>
              <a:rPr lang="zh-CN"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梁淑嫻、 曾少婷、</a:t>
            </a:r>
            <a:r>
              <a:rPr lang="en-US" altLang="zh-CN"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
            </a:r>
            <a:br>
              <a:rPr lang="en-US" altLang="zh-CN"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br>
            <a:r>
              <a:rPr lang="en-US" altLang="zh-CN"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	   </a:t>
            </a:r>
            <a:r>
              <a:rPr lang="zh-CN"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吳育智校長、</a:t>
            </a:r>
            <a:r>
              <a:rPr lang="zh-TW" altLang="en-US" sz="1600" dirty="0">
                <a:latin typeface="+mn-ea"/>
                <a:cs typeface="Microsoft JhengHei UI Light" panose="020B0304030504040204" pitchFamily="34" charset="-122"/>
              </a:rPr>
              <a:t>鄭樹森</a:t>
            </a:r>
            <a:r>
              <a:rPr lang="zh-CN"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、關頌恩、</a:t>
            </a:r>
            <a:r>
              <a:rPr lang="zh-TW"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李國威</a:t>
            </a:r>
            <a:r>
              <a:rPr lang="zh-CN"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a:t>
            </a:r>
            <a:r>
              <a:rPr lang="zh-TW"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 王嘉浩 </a:t>
            </a:r>
            <a:r>
              <a:rPr lang="zh-CN"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a:t>
            </a:r>
            <a:r>
              <a:rPr lang="zh-TW"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 王惠成副校長</a:t>
            </a:r>
            <a:r>
              <a:rPr lang="zh-CN"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 凌君龍老師。 </a:t>
            </a:r>
            <a:r>
              <a:rPr lang="en-US" altLang="zh-CN"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
            </a:r>
            <a:br>
              <a:rPr lang="en-US" altLang="zh-CN"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br>
            <a:r>
              <a:rPr lang="zh-CN"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还有不在图中的</a:t>
            </a:r>
            <a:r>
              <a:rPr lang="zh-TW"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卓俊威老師</a:t>
            </a:r>
            <a:r>
              <a:rPr lang="zh-CN" altLang="en-US"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和朱國強</a:t>
            </a:r>
            <a:endParaRPr lang="en-US" altLang="zh-CN" sz="1600" dirty="0">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p:txBody>
      </p:sp>
      <p:pic>
        <p:nvPicPr>
          <p:cNvPr id="5"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87623" y="1412776"/>
            <a:ext cx="6904277" cy="36724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79100600"/>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2019-2020</a:t>
            </a:r>
            <a:r>
              <a:rPr lang="zh-CN" altLang="en-US" dirty="0"/>
              <a:t>學年回顧</a:t>
            </a:r>
            <a:endParaRPr lang="en-GB" dirty="0"/>
          </a:p>
        </p:txBody>
      </p:sp>
      <p:sp>
        <p:nvSpPr>
          <p:cNvPr id="3" name="内容占位符 2"/>
          <p:cNvSpPr>
            <a:spLocks noGrp="1"/>
          </p:cNvSpPr>
          <p:nvPr>
            <p:ph idx="1"/>
          </p:nvPr>
        </p:nvSpPr>
        <p:spPr/>
        <p:txBody>
          <a:bodyPr/>
          <a:lstStyle/>
          <a:p>
            <a:r>
              <a:rPr lang="zh-CN" altLang="en-US" dirty="0"/>
              <a:t>過去一年無論對學生、家長、老師以及學校都是充滿困難和挑戰的一年。由社會動盪開始緊接而來的新冠狀病毒對我們的生活和學生的學習都帶來的嚴重的影響。</a:t>
            </a:r>
            <a:endParaRPr lang="en-US" altLang="zh-CN" dirty="0"/>
          </a:p>
          <a:p>
            <a:r>
              <a:rPr lang="zh-CN" altLang="en-US" dirty="0"/>
              <a:t>在這個艱難的時刻，家教會與家長及學校一道，極力守護我們的孩子和校園。</a:t>
            </a:r>
            <a:endParaRPr lang="en-US" altLang="zh-CN" dirty="0"/>
          </a:p>
          <a:p>
            <a:r>
              <a:rPr lang="zh-CN" altLang="en-US" dirty="0"/>
              <a:t>從停課、網課到複課，學生都經歷了人生難忘的時刻，老師們從課室授課轉到網課，從製作教材、備課到授課都是新的經歷，新的挑戰。</a:t>
            </a:r>
            <a:endParaRPr lang="en-US" altLang="zh-CN" dirty="0"/>
          </a:p>
          <a:p>
            <a:r>
              <a:rPr lang="zh-CN" altLang="en-US" dirty="0"/>
              <a:t>在家校合作下，上述困難與挑戰我們都一一攻克。這個成果都是建基於多年來家校互信與合作才能達至。</a:t>
            </a:r>
            <a:endParaRPr lang="en-US" altLang="zh-CN" dirty="0"/>
          </a:p>
          <a:p>
            <a:r>
              <a:rPr lang="zh-CN" altLang="en-US" dirty="0"/>
              <a:t>期望新的學年雨過天晴，彩虹再現，讓我們的孩子能在新的一年茁壯成長。</a:t>
            </a:r>
            <a:endParaRPr lang="en-GB" dirty="0"/>
          </a:p>
        </p:txBody>
      </p:sp>
    </p:spTree>
    <p:extLst>
      <p:ext uri="{BB962C8B-B14F-4D97-AF65-F5344CB8AC3E}">
        <p14:creationId xmlns:p14="http://schemas.microsoft.com/office/powerpoint/2010/main" xmlns="" val="2845767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p:txBody>
          <a:bodyPr/>
          <a:lstStyle/>
          <a:p>
            <a:r>
              <a:rPr lang="zh-CN" altLang="en-US" dirty="0"/>
              <a:t>本屆已完成工作</a:t>
            </a:r>
          </a:p>
        </p:txBody>
      </p:sp>
      <p:sp>
        <p:nvSpPr>
          <p:cNvPr id="9" name="内容占位符 8"/>
          <p:cNvSpPr>
            <a:spLocks noGrp="1"/>
          </p:cNvSpPr>
          <p:nvPr>
            <p:ph idx="1"/>
          </p:nvPr>
        </p:nvSpPr>
        <p:spPr>
          <a:xfrm>
            <a:off x="539552" y="1916832"/>
            <a:ext cx="8424936" cy="3600400"/>
          </a:xfrm>
        </p:spPr>
        <p:txBody>
          <a:bodyPr>
            <a:normAutofit fontScale="92500" lnSpcReduction="10000"/>
          </a:bodyPr>
          <a:lstStyle/>
          <a:p>
            <a:r>
              <a:rPr lang="zh-CN" altLang="en-US" sz="2800" dirty="0"/>
              <a:t>共召開了</a:t>
            </a:r>
            <a:r>
              <a:rPr lang="en-US" altLang="zh-CN" sz="2800" dirty="0"/>
              <a:t>7</a:t>
            </a:r>
            <a:r>
              <a:rPr lang="zh-CN" altLang="en-US" sz="2800" dirty="0"/>
              <a:t>次會議</a:t>
            </a:r>
            <a:endParaRPr lang="en-US" altLang="zh-CN" sz="2800" dirty="0"/>
          </a:p>
          <a:p>
            <a:r>
              <a:rPr lang="zh-CN" altLang="en-US" sz="2800" dirty="0"/>
              <a:t>會員人數</a:t>
            </a:r>
            <a:r>
              <a:rPr lang="en-US" altLang="zh-CN" sz="2800" dirty="0">
                <a:solidFill>
                  <a:srgbClr val="FF0000"/>
                </a:solidFill>
              </a:rPr>
              <a:t>439</a:t>
            </a:r>
            <a:r>
              <a:rPr lang="zh-CN" altLang="en-US" sz="2800" dirty="0"/>
              <a:t>人</a:t>
            </a:r>
            <a:endParaRPr lang="en-US" altLang="zh-CN" sz="2800" dirty="0"/>
          </a:p>
          <a:p>
            <a:r>
              <a:rPr lang="zh-CN" altLang="en-US" sz="2800" dirty="0"/>
              <a:t>舉辦了</a:t>
            </a:r>
            <a:r>
              <a:rPr lang="en-US" altLang="zh-CN" sz="2800" dirty="0"/>
              <a:t>8</a:t>
            </a:r>
            <a:r>
              <a:rPr lang="zh-CN" altLang="en-US" sz="2800" dirty="0"/>
              <a:t>個活動</a:t>
            </a:r>
            <a:endParaRPr lang="en-US" altLang="zh-CN" sz="2800" dirty="0"/>
          </a:p>
          <a:p>
            <a:r>
              <a:rPr lang="zh-TW" altLang="zh-CN" sz="2800" dirty="0">
                <a:latin typeface="华文中宋" panose="02010600040101010101" pitchFamily="2" charset="-122"/>
                <a:ea typeface="华文中宋" panose="02010600040101010101" pitchFamily="2" charset="-122"/>
              </a:rPr>
              <a:t>資助</a:t>
            </a:r>
            <a:r>
              <a:rPr lang="en-US" altLang="zh-TW" sz="2800" dirty="0">
                <a:solidFill>
                  <a:srgbClr val="0000CC"/>
                </a:solidFill>
              </a:rPr>
              <a:t>10254.5</a:t>
            </a:r>
            <a:r>
              <a:rPr lang="zh-TW" altLang="zh-CN" sz="2800" dirty="0">
                <a:latin typeface="华文中宋" panose="02010600040101010101" pitchFamily="2" charset="-122"/>
                <a:ea typeface="华文中宋" panose="02010600040101010101" pitchFamily="2" charset="-122"/>
              </a:rPr>
              <a:t>元予學生會舉活動</a:t>
            </a:r>
            <a:endParaRPr lang="en-US" altLang="zh-TW" sz="2800" dirty="0">
              <a:latin typeface="华文中宋" panose="02010600040101010101" pitchFamily="2" charset="-122"/>
              <a:ea typeface="华文中宋" panose="02010600040101010101" pitchFamily="2" charset="-122"/>
            </a:endParaRPr>
          </a:p>
          <a:p>
            <a:r>
              <a:rPr lang="en-US" altLang="zh-CN" sz="2800" dirty="0">
                <a:latin typeface="华文中宋" panose="02010600040101010101" pitchFamily="2" charset="-122"/>
                <a:ea typeface="华文中宋" panose="02010600040101010101" pitchFamily="2" charset="-122"/>
              </a:rPr>
              <a:t>2019</a:t>
            </a:r>
            <a:r>
              <a:rPr lang="zh-CN" altLang="en-US" sz="2800" dirty="0">
                <a:latin typeface="华文中宋" panose="02010600040101010101" pitchFamily="2" charset="-122"/>
                <a:ea typeface="华文中宋" panose="02010600040101010101" pitchFamily="2" charset="-122"/>
              </a:rPr>
              <a:t>年新春活動盈餘</a:t>
            </a:r>
            <a:r>
              <a:rPr lang="en-US" altLang="zh-CN" sz="2800" dirty="0">
                <a:latin typeface="华文中宋" panose="02010600040101010101" pitchFamily="2" charset="-122"/>
                <a:ea typeface="华文中宋" panose="02010600040101010101" pitchFamily="2" charset="-122"/>
              </a:rPr>
              <a:t>$10,700</a:t>
            </a:r>
            <a:r>
              <a:rPr lang="zh-CN" altLang="en-US" sz="2800" dirty="0">
                <a:latin typeface="华文中宋" panose="02010600040101010101" pitchFamily="2" charset="-122"/>
                <a:ea typeface="华文中宋" panose="02010600040101010101" pitchFamily="2" charset="-122"/>
              </a:rPr>
              <a:t>全數捐給</a:t>
            </a: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惜食堂</a:t>
            </a:r>
            <a:r>
              <a:rPr lang="en-US" altLang="zh-CN" sz="2800" dirty="0">
                <a:latin typeface="华文中宋" panose="02010600040101010101" pitchFamily="2" charset="-122"/>
                <a:ea typeface="华文中宋" panose="02010600040101010101" pitchFamily="2" charset="-122"/>
              </a:rPr>
              <a:t>】</a:t>
            </a:r>
            <a:r>
              <a:rPr lang="zh-CN" altLang="en-US" sz="2800" dirty="0">
                <a:latin typeface="华文中宋" panose="02010600040101010101" pitchFamily="2" charset="-122"/>
                <a:ea typeface="华文中宋" panose="02010600040101010101" pitchFamily="2" charset="-122"/>
              </a:rPr>
              <a:t>以幫助有需要人士</a:t>
            </a:r>
            <a:endParaRPr lang="en-US" altLang="zh-CN" sz="2800" dirty="0">
              <a:latin typeface="华文中宋" panose="02010600040101010101" pitchFamily="2" charset="-122"/>
              <a:ea typeface="华文中宋" panose="02010600040101010101" pitchFamily="2" charset="-122"/>
            </a:endParaRPr>
          </a:p>
          <a:p>
            <a:r>
              <a:rPr lang="zh-CN" altLang="en-US" sz="2800" dirty="0">
                <a:latin typeface="华文中宋" panose="02010600040101010101" pitchFamily="2" charset="-122"/>
                <a:ea typeface="华文中宋" panose="02010600040101010101" pitchFamily="2" charset="-122"/>
              </a:rPr>
              <a:t>全年工作：</a:t>
            </a:r>
            <a:endParaRPr lang="en-US" altLang="zh-CN" sz="2800" dirty="0">
              <a:latin typeface="华文中宋" panose="02010600040101010101" pitchFamily="2" charset="-122"/>
              <a:ea typeface="华文中宋" panose="02010600040101010101" pitchFamily="2" charset="-122"/>
            </a:endParaRPr>
          </a:p>
          <a:p>
            <a:pPr lvl="1"/>
            <a:r>
              <a:rPr lang="zh-CN" altLang="en-US" sz="2600" dirty="0">
                <a:solidFill>
                  <a:srgbClr val="FF0000"/>
                </a:solidFill>
                <a:latin typeface="华文中宋" panose="02010600040101010101" pitchFamily="2" charset="-122"/>
                <a:ea typeface="华文中宋" panose="02010600040101010101" pitchFamily="2" charset="-122"/>
              </a:rPr>
              <a:t>化妝組義工、</a:t>
            </a:r>
            <a:r>
              <a:rPr lang="zh-TW" altLang="zh-CN" sz="2600" dirty="0">
                <a:solidFill>
                  <a:srgbClr val="FF0000"/>
                </a:solidFill>
                <a:latin typeface="华文中宋" panose="02010600040101010101" pitchFamily="2" charset="-122"/>
                <a:ea typeface="华文中宋" panose="02010600040101010101" pitchFamily="2" charset="-122"/>
              </a:rPr>
              <a:t>護苗義工、漂書閣和流動漂書車</a:t>
            </a:r>
            <a:endParaRPr lang="zh-CN" altLang="zh-CN" sz="2600" dirty="0">
              <a:solidFill>
                <a:srgbClr val="FF0000"/>
              </a:solidFill>
              <a:latin typeface="华文中宋" panose="02010600040101010101" pitchFamily="2" charset="-122"/>
              <a:ea typeface="华文中宋" panose="02010600040101010101" pitchFamily="2" charset="-122"/>
            </a:endParaRPr>
          </a:p>
          <a:p>
            <a:endParaRPr lang="en-US" altLang="zh-CN" sz="2800" dirty="0"/>
          </a:p>
          <a:p>
            <a:endParaRPr lang="zh-CN" altLang="en-US" dirty="0"/>
          </a:p>
        </p:txBody>
      </p:sp>
    </p:spTree>
    <p:extLst>
      <p:ext uri="{BB962C8B-B14F-4D97-AF65-F5344CB8AC3E}">
        <p14:creationId xmlns:p14="http://schemas.microsoft.com/office/powerpoint/2010/main" xmlns="" val="679954700"/>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FF0000"/>
                </a:solidFill>
              </a:rPr>
              <a:t>因新冠狀病毒而取消的活動</a:t>
            </a:r>
            <a:endParaRPr lang="en-GB" dirty="0">
              <a:solidFill>
                <a:srgbClr val="FF0000"/>
              </a:solidFill>
            </a:endParaRPr>
          </a:p>
        </p:txBody>
      </p:sp>
      <p:graphicFrame>
        <p:nvGraphicFramePr>
          <p:cNvPr id="4" name="表格 3"/>
          <p:cNvGraphicFramePr>
            <a:graphicFrameLocks noGrp="1"/>
          </p:cNvGraphicFramePr>
          <p:nvPr>
            <p:extLst>
              <p:ext uri="{D42A27DB-BD31-4B8C-83A1-F6EECF244321}">
                <p14:modId xmlns:p14="http://schemas.microsoft.com/office/powerpoint/2010/main" xmlns="" val="1698444899"/>
              </p:ext>
            </p:extLst>
          </p:nvPr>
        </p:nvGraphicFramePr>
        <p:xfrm>
          <a:off x="1331640" y="2096292"/>
          <a:ext cx="6336704" cy="2523744"/>
        </p:xfrm>
        <a:graphic>
          <a:graphicData uri="http://schemas.openxmlformats.org/drawingml/2006/table">
            <a:tbl>
              <a:tblPr firstRow="1" firstCol="1" bandRow="1">
                <a:tableStyleId>{5C22544A-7EE6-4342-B048-85BDC9FD1C3A}</a:tableStyleId>
              </a:tblPr>
              <a:tblGrid>
                <a:gridCol w="2916914">
                  <a:extLst>
                    <a:ext uri="{9D8B030D-6E8A-4147-A177-3AD203B41FA5}">
                      <a16:colId xmlns:a16="http://schemas.microsoft.com/office/drawing/2014/main" xmlns="" val="20000"/>
                    </a:ext>
                  </a:extLst>
                </a:gridCol>
                <a:gridCol w="3419790">
                  <a:extLst>
                    <a:ext uri="{9D8B030D-6E8A-4147-A177-3AD203B41FA5}">
                      <a16:colId xmlns:a16="http://schemas.microsoft.com/office/drawing/2014/main" xmlns="" val="20001"/>
                    </a:ext>
                  </a:extLst>
                </a:gridCol>
              </a:tblGrid>
              <a:tr h="349329">
                <a:tc>
                  <a:txBody>
                    <a:bodyPr/>
                    <a:lstStyle/>
                    <a:p>
                      <a:pPr marL="304800" algn="ctr">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24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日期</a:t>
                      </a:r>
                      <a:endParaRPr lang="en-GB" sz="24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tc>
                  <a:txBody>
                    <a:bodyPr/>
                    <a:lstStyle/>
                    <a:p>
                      <a:pPr marL="304800" algn="ctr">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24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活動</a:t>
                      </a:r>
                      <a:endParaRPr lang="en-GB" sz="24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extLst>
                  <a:ext uri="{0D108BD9-81ED-4DB2-BD59-A6C34878D82A}">
                    <a16:rowId xmlns:a16="http://schemas.microsoft.com/office/drawing/2014/main" xmlns="" val="10000"/>
                  </a:ext>
                </a:extLst>
              </a:tr>
              <a:tr h="730332">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en-US" sz="24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2020 </a:t>
                      </a:r>
                      <a:r>
                        <a:rPr lang="zh-TW" sz="24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年</a:t>
                      </a:r>
                      <a:r>
                        <a:rPr lang="en-US" sz="24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 2 </a:t>
                      </a:r>
                      <a:r>
                        <a:rPr lang="zh-TW" sz="24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月</a:t>
                      </a:r>
                      <a:r>
                        <a:rPr lang="en-US" sz="24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 7 </a:t>
                      </a:r>
                      <a:r>
                        <a:rPr lang="zh-TW" sz="24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日 </a:t>
                      </a:r>
                      <a:endParaRPr lang="en-GB" sz="24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24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盆菜宴</a:t>
                      </a:r>
                      <a:endParaRPr lang="en-GB" sz="24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extLst>
                  <a:ext uri="{0D108BD9-81ED-4DB2-BD59-A6C34878D82A}">
                    <a16:rowId xmlns:a16="http://schemas.microsoft.com/office/drawing/2014/main" xmlns="" val="10001"/>
                  </a:ext>
                </a:extLst>
              </a:tr>
              <a:tr h="730332">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en-US" sz="24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2020 </a:t>
                      </a:r>
                      <a:r>
                        <a:rPr lang="zh-TW" sz="24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年</a:t>
                      </a:r>
                      <a:r>
                        <a:rPr lang="en-US" sz="24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 3 </a:t>
                      </a:r>
                      <a:r>
                        <a:rPr lang="zh-TW" sz="24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月</a:t>
                      </a:r>
                      <a:r>
                        <a:rPr lang="en-US" sz="24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 7 </a:t>
                      </a:r>
                      <a:r>
                        <a:rPr lang="zh-TW" sz="24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日</a:t>
                      </a:r>
                      <a:endParaRPr lang="en-GB" sz="24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24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歷奇活動 </a:t>
                      </a:r>
                      <a:endParaRPr lang="en-GB" sz="24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24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親子烹飪比賽 </a:t>
                      </a:r>
                      <a:endParaRPr lang="en-GB" sz="24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extLst>
                  <a:ext uri="{0D108BD9-81ED-4DB2-BD59-A6C34878D82A}">
                    <a16:rowId xmlns:a16="http://schemas.microsoft.com/office/drawing/2014/main" xmlns="" val="10002"/>
                  </a:ext>
                </a:extLst>
              </a:tr>
              <a:tr h="350247">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en-US" sz="24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2020 </a:t>
                      </a:r>
                      <a:r>
                        <a:rPr lang="zh-TW" sz="24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年</a:t>
                      </a:r>
                      <a:r>
                        <a:rPr lang="en-US" sz="24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 4 </a:t>
                      </a:r>
                      <a:r>
                        <a:rPr lang="zh-TW" sz="24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月 </a:t>
                      </a:r>
                      <a:endParaRPr lang="en-GB" sz="24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24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大旅行 </a:t>
                      </a:r>
                      <a:endParaRPr lang="en-GB" sz="24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xmlns="" val="3667530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全年成功舉辦的活動</a:t>
            </a:r>
            <a:endParaRPr lang="en-GB" dirty="0"/>
          </a:p>
        </p:txBody>
      </p:sp>
      <p:graphicFrame>
        <p:nvGraphicFramePr>
          <p:cNvPr id="5" name="表格 4"/>
          <p:cNvGraphicFramePr>
            <a:graphicFrameLocks noGrp="1"/>
          </p:cNvGraphicFramePr>
          <p:nvPr>
            <p:extLst>
              <p:ext uri="{D42A27DB-BD31-4B8C-83A1-F6EECF244321}">
                <p14:modId xmlns:p14="http://schemas.microsoft.com/office/powerpoint/2010/main" xmlns="" val="2697187117"/>
              </p:ext>
            </p:extLst>
          </p:nvPr>
        </p:nvGraphicFramePr>
        <p:xfrm>
          <a:off x="395536" y="1772816"/>
          <a:ext cx="8136904" cy="5327904"/>
        </p:xfrm>
        <a:graphic>
          <a:graphicData uri="http://schemas.openxmlformats.org/drawingml/2006/table">
            <a:tbl>
              <a:tblPr firstRow="1" firstCol="1" bandRow="1">
                <a:tableStyleId>{5C22544A-7EE6-4342-B048-85BDC9FD1C3A}</a:tableStyleId>
              </a:tblPr>
              <a:tblGrid>
                <a:gridCol w="1800200">
                  <a:extLst>
                    <a:ext uri="{9D8B030D-6E8A-4147-A177-3AD203B41FA5}">
                      <a16:colId xmlns:a16="http://schemas.microsoft.com/office/drawing/2014/main" xmlns="" val="20000"/>
                    </a:ext>
                  </a:extLst>
                </a:gridCol>
                <a:gridCol w="2736304">
                  <a:extLst>
                    <a:ext uri="{9D8B030D-6E8A-4147-A177-3AD203B41FA5}">
                      <a16:colId xmlns:a16="http://schemas.microsoft.com/office/drawing/2014/main" xmlns="" val="20001"/>
                    </a:ext>
                  </a:extLst>
                </a:gridCol>
                <a:gridCol w="3600400">
                  <a:extLst>
                    <a:ext uri="{9D8B030D-6E8A-4147-A177-3AD203B41FA5}">
                      <a16:colId xmlns:a16="http://schemas.microsoft.com/office/drawing/2014/main" xmlns="" val="20002"/>
                    </a:ext>
                  </a:extLst>
                </a:gridCol>
              </a:tblGrid>
              <a:tr h="277745">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日期</a:t>
                      </a:r>
                      <a:endParaRPr lang="en-GB"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活動</a:t>
                      </a:r>
                      <a:endParaRPr lang="en-GB"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參與人數</a:t>
                      </a:r>
                      <a:endParaRPr lang="en-GB"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extLst>
                  <a:ext uri="{0D108BD9-81ED-4DB2-BD59-A6C34878D82A}">
                    <a16:rowId xmlns:a16="http://schemas.microsoft.com/office/drawing/2014/main" xmlns="" val="10000"/>
                  </a:ext>
                </a:extLst>
              </a:tr>
              <a:tr h="277745">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en-US"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2019</a:t>
                      </a:r>
                      <a:r>
                        <a:rPr lang="zh-TW"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年</a:t>
                      </a:r>
                      <a:r>
                        <a:rPr lang="en-US"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11</a:t>
                      </a:r>
                      <a:r>
                        <a:rPr lang="zh-TW"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月</a:t>
                      </a:r>
                      <a:r>
                        <a:rPr lang="en-US"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1</a:t>
                      </a:r>
                      <a:r>
                        <a:rPr lang="zh-TW"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日</a:t>
                      </a:r>
                      <a:endParaRPr lang="en-GB"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甜在心</a:t>
                      </a:r>
                      <a:endParaRPr lang="en-GB"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收到近</a:t>
                      </a:r>
                      <a:r>
                        <a:rPr lang="en-US"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170</a:t>
                      </a:r>
                      <a:r>
                        <a:rPr lang="zh-TW"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項食物</a:t>
                      </a:r>
                      <a:endParaRPr lang="en-GB"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extLst>
                  <a:ext uri="{0D108BD9-81ED-4DB2-BD59-A6C34878D82A}">
                    <a16:rowId xmlns:a16="http://schemas.microsoft.com/office/drawing/2014/main" xmlns="" val="10001"/>
                  </a:ext>
                </a:extLst>
              </a:tr>
              <a:tr h="277745">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en-US"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2019</a:t>
                      </a:r>
                      <a:r>
                        <a:rPr lang="zh-TW"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年</a:t>
                      </a:r>
                      <a:r>
                        <a:rPr lang="en-US"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11</a:t>
                      </a:r>
                      <a:r>
                        <a:rPr lang="zh-TW"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月</a:t>
                      </a:r>
                      <a:r>
                        <a:rPr lang="en-US"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8</a:t>
                      </a:r>
                      <a:r>
                        <a:rPr lang="zh-TW"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日</a:t>
                      </a:r>
                      <a:endParaRPr lang="en-GB"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小型萬聖節活動</a:t>
                      </a:r>
                      <a:endParaRPr lang="en-GB"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所有中學學生</a:t>
                      </a:r>
                      <a:r>
                        <a:rPr lang="zh-CN" altLang="en-US"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、小學生參加問答遊戲</a:t>
                      </a:r>
                      <a:endParaRPr lang="en-GB"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extLst>
                  <a:ext uri="{0D108BD9-81ED-4DB2-BD59-A6C34878D82A}">
                    <a16:rowId xmlns:a16="http://schemas.microsoft.com/office/drawing/2014/main" xmlns="" val="10002"/>
                  </a:ext>
                </a:extLst>
              </a:tr>
              <a:tr h="166864">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en-US"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2019</a:t>
                      </a:r>
                      <a:r>
                        <a:rPr lang="zh-TW"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年</a:t>
                      </a:r>
                      <a:r>
                        <a:rPr lang="en-US"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12</a:t>
                      </a:r>
                      <a:r>
                        <a:rPr lang="zh-TW"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月</a:t>
                      </a:r>
                      <a:r>
                        <a:rPr lang="en-US"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6</a:t>
                      </a:r>
                      <a:r>
                        <a:rPr lang="zh-TW"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日</a:t>
                      </a:r>
                      <a:endParaRPr lang="en-GB"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賣舊校服</a:t>
                      </a:r>
                      <a:endParaRPr lang="en-GB"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共籌得</a:t>
                      </a:r>
                      <a:r>
                        <a:rPr lang="x-none"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HK</a:t>
                      </a:r>
                      <a:r>
                        <a:rPr lang="x-none"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$ 10281</a:t>
                      </a:r>
                      <a:r>
                        <a:rPr lang="zh-CN" altLang="en-US"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，撥入學生發展基金</a:t>
                      </a:r>
                      <a:endParaRPr lang="en-GB"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extLst>
                  <a:ext uri="{0D108BD9-81ED-4DB2-BD59-A6C34878D82A}">
                    <a16:rowId xmlns:a16="http://schemas.microsoft.com/office/drawing/2014/main" xmlns="" val="10003"/>
                  </a:ext>
                </a:extLst>
              </a:tr>
              <a:tr h="277745">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en-US"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2020</a:t>
                      </a:r>
                      <a:r>
                        <a:rPr lang="zh-TW"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年</a:t>
                      </a:r>
                      <a:r>
                        <a:rPr lang="en-US"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1</a:t>
                      </a:r>
                      <a:r>
                        <a:rPr lang="zh-TW"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月</a:t>
                      </a:r>
                      <a:r>
                        <a:rPr lang="en-US"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3</a:t>
                      </a:r>
                      <a:r>
                        <a:rPr lang="zh-TW"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日</a:t>
                      </a:r>
                      <a:endParaRPr lang="en-GB"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水仙工作坊</a:t>
                      </a:r>
                      <a:endParaRPr lang="en-GB"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x-none"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50</a:t>
                      </a:r>
                      <a:r>
                        <a:rPr lang="zh-CN" altLang="en-US"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多</a:t>
                      </a: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位家長義工參與</a:t>
                      </a:r>
                      <a:endParaRPr lang="en-GB"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extLst>
                  <a:ext uri="{0D108BD9-81ED-4DB2-BD59-A6C34878D82A}">
                    <a16:rowId xmlns:a16="http://schemas.microsoft.com/office/drawing/2014/main" xmlns="" val="10004"/>
                  </a:ext>
                </a:extLst>
              </a:tr>
              <a:tr h="339466">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en-US"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2020</a:t>
                      </a:r>
                      <a:r>
                        <a:rPr lang="zh-TW"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年</a:t>
                      </a:r>
                      <a:r>
                        <a:rPr lang="en-US"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1</a:t>
                      </a:r>
                      <a:r>
                        <a:rPr lang="zh-TW"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月</a:t>
                      </a:r>
                      <a:r>
                        <a:rPr lang="en-US"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21</a:t>
                      </a:r>
                      <a:r>
                        <a:rPr lang="zh-TW"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日</a:t>
                      </a:r>
                      <a:endParaRPr lang="en-GB"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迎鼠接福時裝秀比賽</a:t>
                      </a:r>
                      <a:endParaRPr lang="en-GB"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共 </a:t>
                      </a:r>
                      <a:r>
                        <a:rPr lang="x-none"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40 </a:t>
                      </a: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位小學生參加，接近 </a:t>
                      </a:r>
                      <a:r>
                        <a:rPr lang="x-none"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100</a:t>
                      </a: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位同學參與投票</a:t>
                      </a:r>
                      <a:endParaRPr lang="en-GB"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extLst>
                  <a:ext uri="{0D108BD9-81ED-4DB2-BD59-A6C34878D82A}">
                    <a16:rowId xmlns:a16="http://schemas.microsoft.com/office/drawing/2014/main" xmlns="" val="10005"/>
                  </a:ext>
                </a:extLst>
              </a:tr>
              <a:tr h="277745">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en-US"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2020</a:t>
                      </a: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年</a:t>
                      </a:r>
                      <a:r>
                        <a:rPr lang="en-US"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1</a:t>
                      </a: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月</a:t>
                      </a:r>
                      <a:r>
                        <a:rPr lang="en-US"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21</a:t>
                      </a: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日</a:t>
                      </a:r>
                      <a:endParaRPr lang="en-GB"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新年聯歡會</a:t>
                      </a:r>
                      <a:endParaRPr lang="en-GB"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收到約 </a:t>
                      </a:r>
                      <a:r>
                        <a:rPr lang="x-none"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1100</a:t>
                      </a: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張回條</a:t>
                      </a:r>
                      <a:r>
                        <a:rPr lang="zh-CN" altLang="en-US"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、大部分中小學生都參加</a:t>
                      </a:r>
                      <a:endParaRPr lang="en-GB"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extLst>
                  <a:ext uri="{0D108BD9-81ED-4DB2-BD59-A6C34878D82A}">
                    <a16:rowId xmlns:a16="http://schemas.microsoft.com/office/drawing/2014/main" xmlns="" val="10006"/>
                  </a:ext>
                </a:extLst>
              </a:tr>
              <a:tr h="1090407">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en-US"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2020</a:t>
                      </a: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年</a:t>
                      </a:r>
                      <a:r>
                        <a:rPr lang="en-US"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5</a:t>
                      </a: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月</a:t>
                      </a:r>
                      <a:endParaRPr lang="en-GB"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「疫境自強」作文比賽</a:t>
                      </a:r>
                      <a:endParaRPr lang="en-GB"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共 </a:t>
                      </a:r>
                      <a:r>
                        <a:rPr lang="x-none"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111 </a:t>
                      </a: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位元同學作品入圍。</a:t>
                      </a:r>
                      <a:endParaRPr lang="en-GB"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各同學均獲得小禮物。</a:t>
                      </a:r>
                      <a:endParaRPr lang="en-GB"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而初小</a:t>
                      </a:r>
                      <a:r>
                        <a:rPr lang="x-none"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a:t>
                      </a: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高小</a:t>
                      </a:r>
                      <a:r>
                        <a:rPr lang="x-none"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a:t>
                      </a: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初中</a:t>
                      </a:r>
                      <a:r>
                        <a:rPr lang="x-none"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a:t>
                      </a: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高中各組設冠亞季軍及優異獎。所有禮物總值港幣一萬元。  </a:t>
                      </a:r>
                      <a:endParaRPr lang="en-GB"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extLst>
                  <a:ext uri="{0D108BD9-81ED-4DB2-BD59-A6C34878D82A}">
                    <a16:rowId xmlns:a16="http://schemas.microsoft.com/office/drawing/2014/main" xmlns="" val="10007"/>
                  </a:ext>
                </a:extLst>
              </a:tr>
              <a:tr h="277745">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en-US"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2020</a:t>
                      </a:r>
                      <a:r>
                        <a:rPr lang="zh-TW"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年</a:t>
                      </a:r>
                      <a:r>
                        <a:rPr lang="en-US"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6</a:t>
                      </a:r>
                      <a:r>
                        <a:rPr lang="zh-TW"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月</a:t>
                      </a:r>
                      <a:endParaRPr lang="en-GB" sz="160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健康生活展覽及問答比賽</a:t>
                      </a:r>
                      <a:endParaRPr lang="en-GB"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tc>
                  <a:txBody>
                    <a:bodyPr/>
                    <a:lstStyle/>
                    <a:p>
                      <a:pPr marL="304800">
                        <a:lnSpc>
                          <a:spcPct val="115000"/>
                        </a:lnSpc>
                        <a:spcAft>
                          <a:spcPts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8820" algn="l"/>
                        </a:tabLst>
                      </a:pP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最高分的 </a:t>
                      </a:r>
                      <a:r>
                        <a:rPr lang="x-none"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100 </a:t>
                      </a:r>
                      <a:r>
                        <a:rPr lang="zh-TW"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rPr>
                        <a:t>位同學有獎</a:t>
                      </a:r>
                      <a:endParaRPr lang="en-GB" sz="1600" dirty="0">
                        <a:effectLst/>
                        <a:latin typeface="Microsoft JhengHei UI Light" panose="020B0304030504040204" pitchFamily="34" charset="-122"/>
                        <a:ea typeface="Microsoft JhengHei UI Light" panose="020B0304030504040204" pitchFamily="34" charset="-122"/>
                        <a:cs typeface="Microsoft JhengHei UI Light" panose="020B0304030504040204" pitchFamily="34" charset="-122"/>
                      </a:endParaRPr>
                    </a:p>
                  </a:txBody>
                  <a:tcPr marL="68580" marR="68580" marT="0" marB="0"/>
                </a:tc>
                <a:extLst>
                  <a:ext uri="{0D108BD9-81ED-4DB2-BD59-A6C34878D82A}">
                    <a16:rowId xmlns:a16="http://schemas.microsoft.com/office/drawing/2014/main" xmlns="" val="10008"/>
                  </a:ext>
                </a:extLst>
              </a:tr>
            </a:tbl>
          </a:graphicData>
        </a:graphic>
      </p:graphicFrame>
      <p:sp>
        <p:nvSpPr>
          <p:cNvPr id="6" name="Rectangle 1"/>
          <p:cNvSpPr>
            <a:spLocks noChangeArrowheads="1"/>
          </p:cNvSpPr>
          <p:nvPr/>
        </p:nvSpPr>
        <p:spPr bwMode="auto">
          <a:xfrm>
            <a:off x="1943100" y="214630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9138" algn="l"/>
              </a:tabLst>
              <a:defRPr>
                <a:solidFill>
                  <a:schemeClr val="tx1"/>
                </a:solidFill>
                <a:latin typeface="Arial" pitchFamily="34" charset="0"/>
                <a:cs typeface="Arial" pitchFamily="34" charset="0"/>
              </a:defRPr>
            </a:lvl1pPr>
            <a:lvl2pPr fontAlgn="base">
              <a:spcBef>
                <a:spcPct val="0"/>
              </a:spcBef>
              <a:spcAft>
                <a:spcPct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9138" algn="l"/>
              </a:tabLst>
              <a:defRPr>
                <a:solidFill>
                  <a:schemeClr val="tx1"/>
                </a:solidFill>
                <a:latin typeface="Arial" pitchFamily="34" charset="0"/>
                <a:cs typeface="Arial" pitchFamily="34" charset="0"/>
              </a:defRPr>
            </a:lvl2pPr>
            <a:lvl3pPr fontAlgn="base">
              <a:spcBef>
                <a:spcPct val="0"/>
              </a:spcBef>
              <a:spcAft>
                <a:spcPct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9138" algn="l"/>
              </a:tabLst>
              <a:defRPr>
                <a:solidFill>
                  <a:schemeClr val="tx1"/>
                </a:solidFill>
                <a:latin typeface="Arial" pitchFamily="34" charset="0"/>
                <a:cs typeface="Arial" pitchFamily="34" charset="0"/>
              </a:defRPr>
            </a:lvl3pPr>
            <a:lvl4pPr fontAlgn="base">
              <a:spcBef>
                <a:spcPct val="0"/>
              </a:spcBef>
              <a:spcAft>
                <a:spcPct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9138" algn="l"/>
              </a:tabLst>
              <a:defRPr>
                <a:solidFill>
                  <a:schemeClr val="tx1"/>
                </a:solidFill>
                <a:latin typeface="Arial" pitchFamily="34" charset="0"/>
                <a:cs typeface="Arial" pitchFamily="34" charset="0"/>
              </a:defRPr>
            </a:lvl4pPr>
            <a:lvl5pPr fontAlgn="base">
              <a:spcBef>
                <a:spcPct val="0"/>
              </a:spcBef>
              <a:spcAft>
                <a:spcPct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9138" algn="l"/>
              </a:tabLst>
              <a:defRPr>
                <a:solidFill>
                  <a:schemeClr val="tx1"/>
                </a:solidFill>
                <a:latin typeface="Arial" pitchFamily="34" charset="0"/>
                <a:cs typeface="Arial" pitchFamily="34" charset="0"/>
              </a:defRPr>
            </a:lvl5pPr>
            <a:lvl6pPr fontAlgn="base">
              <a:spcBef>
                <a:spcPct val="0"/>
              </a:spcBef>
              <a:spcAft>
                <a:spcPct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9138" algn="l"/>
              </a:tabLst>
              <a:defRPr>
                <a:solidFill>
                  <a:schemeClr val="tx1"/>
                </a:solidFill>
                <a:latin typeface="Arial" pitchFamily="34" charset="0"/>
                <a:cs typeface="Arial" pitchFamily="34" charset="0"/>
              </a:defRPr>
            </a:lvl6pPr>
            <a:lvl7pPr fontAlgn="base">
              <a:spcBef>
                <a:spcPct val="0"/>
              </a:spcBef>
              <a:spcAft>
                <a:spcPct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9138" algn="l"/>
              </a:tabLst>
              <a:defRPr>
                <a:solidFill>
                  <a:schemeClr val="tx1"/>
                </a:solidFill>
                <a:latin typeface="Arial" pitchFamily="34" charset="0"/>
                <a:cs typeface="Arial" pitchFamily="34" charset="0"/>
              </a:defRPr>
            </a:lvl7pPr>
            <a:lvl8pPr fontAlgn="base">
              <a:spcBef>
                <a:spcPct val="0"/>
              </a:spcBef>
              <a:spcAft>
                <a:spcPct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9138" algn="l"/>
              </a:tabLst>
              <a:defRPr>
                <a:solidFill>
                  <a:schemeClr val="tx1"/>
                </a:solidFill>
                <a:latin typeface="Arial" pitchFamily="34" charset="0"/>
                <a:cs typeface="Arial" pitchFamily="34" charset="0"/>
              </a:defRPr>
            </a:lvl8pPr>
            <a:lvl9pPr fontAlgn="base">
              <a:spcBef>
                <a:spcPct val="0"/>
              </a:spcBef>
              <a:spcAft>
                <a:spcPct val="0"/>
              </a:spcAft>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9138"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304800" algn="l"/>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 pos="4876800" algn="l"/>
                <a:tab pos="5181600" algn="l"/>
                <a:tab pos="5486400" algn="l"/>
                <a:tab pos="5791200" algn="l"/>
                <a:tab pos="5799138" algn="l"/>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2722147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活動花絮 </a:t>
            </a:r>
            <a:r>
              <a:rPr lang="en-US" altLang="zh-CN" dirty="0">
                <a:latin typeface="+mn-ea"/>
                <a:ea typeface="+mn-ea"/>
              </a:rPr>
              <a:t>–</a:t>
            </a:r>
            <a:r>
              <a:rPr lang="zh-TW" altLang="zh-CN" dirty="0">
                <a:latin typeface="华文中宋" panose="02010600040101010101" pitchFamily="2" charset="-122"/>
                <a:ea typeface="华文中宋" panose="02010600040101010101" pitchFamily="2" charset="-122"/>
              </a:rPr>
              <a:t>甜在心</a:t>
            </a:r>
            <a:r>
              <a:rPr lang="en-US" altLang="zh-TW" dirty="0">
                <a:latin typeface="华文中宋" panose="02010600040101010101" pitchFamily="2" charset="-122"/>
                <a:ea typeface="华文中宋" panose="02010600040101010101" pitchFamily="2" charset="-122"/>
              </a:rPr>
              <a:t> 201</a:t>
            </a:r>
            <a:r>
              <a:rPr lang="en-US" altLang="zh-CN" dirty="0">
                <a:latin typeface="华文中宋" panose="02010600040101010101" pitchFamily="2" charset="-122"/>
                <a:ea typeface="华文中宋" panose="02010600040101010101" pitchFamily="2" charset="-122"/>
              </a:rPr>
              <a:t>9</a:t>
            </a:r>
            <a:endParaRPr lang="zh-CN" altLang="zh-CN" dirty="0">
              <a:latin typeface="华文中宋" panose="02010600040101010101" pitchFamily="2" charset="-122"/>
              <a:ea typeface="华文中宋" panose="02010600040101010101" pitchFamily="2" charset="-122"/>
            </a:endParaRPr>
          </a:p>
        </p:txBody>
      </p:sp>
      <p:sp>
        <p:nvSpPr>
          <p:cNvPr id="5" name="内容占位符 4"/>
          <p:cNvSpPr>
            <a:spLocks noGrp="1"/>
          </p:cNvSpPr>
          <p:nvPr>
            <p:ph idx="1"/>
          </p:nvPr>
        </p:nvSpPr>
        <p:spPr>
          <a:xfrm>
            <a:off x="467544" y="1556792"/>
            <a:ext cx="8229600" cy="4876800"/>
          </a:xfrm>
        </p:spPr>
        <p:txBody>
          <a:bodyPr/>
          <a:lstStyle/>
          <a:p>
            <a:r>
              <a:rPr lang="zh-TW" altLang="zh-CN" dirty="0">
                <a:solidFill>
                  <a:srgbClr val="FF9900"/>
                </a:solidFill>
                <a:latin typeface="华文中宋" panose="02010600040101010101" pitchFamily="2" charset="-122"/>
                <a:ea typeface="华文中宋" panose="02010600040101010101" pitchFamily="2" charset="-122"/>
              </a:rPr>
              <a:t>「甜在心</a:t>
            </a:r>
            <a:r>
              <a:rPr lang="en-US" altLang="zh-TW" dirty="0">
                <a:solidFill>
                  <a:srgbClr val="FF9900"/>
                </a:solidFill>
                <a:latin typeface="华文中宋" panose="02010600040101010101" pitchFamily="2" charset="-122"/>
                <a:ea typeface="华文中宋" panose="02010600040101010101" pitchFamily="2" charset="-122"/>
              </a:rPr>
              <a:t> </a:t>
            </a:r>
            <a:r>
              <a:rPr lang="en-US" altLang="zh-CN" dirty="0">
                <a:solidFill>
                  <a:srgbClr val="FF9900"/>
                </a:solidFill>
                <a:latin typeface="华文中宋" panose="02010600040101010101" pitchFamily="2" charset="-122"/>
                <a:ea typeface="华文中宋" panose="02010600040101010101" pitchFamily="2" charset="-122"/>
              </a:rPr>
              <a:t>- </a:t>
            </a:r>
            <a:r>
              <a:rPr lang="zh-TW" altLang="zh-CN" dirty="0">
                <a:solidFill>
                  <a:srgbClr val="FF9900"/>
                </a:solidFill>
                <a:latin typeface="华文中宋" panose="02010600040101010101" pitchFamily="2" charset="-122"/>
                <a:ea typeface="华文中宋" panose="02010600040101010101" pitchFamily="2" charset="-122"/>
              </a:rPr>
              <a:t>家長也敬師」</a:t>
            </a:r>
            <a:r>
              <a:rPr lang="zh-CN" altLang="en-US" dirty="0">
                <a:solidFill>
                  <a:srgbClr val="FF9900"/>
                </a:solidFill>
                <a:latin typeface="华文中宋" panose="02010600040101010101" pitchFamily="2" charset="-122"/>
                <a:ea typeface="华文中宋" panose="02010600040101010101" pitchFamily="2" charset="-122"/>
              </a:rPr>
              <a:t>超過</a:t>
            </a:r>
            <a:r>
              <a:rPr lang="en-US" altLang="zh-CN" dirty="0">
                <a:solidFill>
                  <a:srgbClr val="FF9900"/>
                </a:solidFill>
                <a:latin typeface="华文中宋" panose="02010600040101010101" pitchFamily="2" charset="-122"/>
                <a:ea typeface="华文中宋" panose="02010600040101010101" pitchFamily="2" charset="-122"/>
              </a:rPr>
              <a:t>160</a:t>
            </a:r>
            <a:r>
              <a:rPr lang="zh-CN" altLang="en-US" dirty="0">
                <a:solidFill>
                  <a:srgbClr val="FF9900"/>
                </a:solidFill>
                <a:latin typeface="华文中宋" panose="02010600040101010101" pitchFamily="2" charset="-122"/>
                <a:ea typeface="华文中宋" panose="02010600040101010101" pitchFamily="2" charset="-122"/>
              </a:rPr>
              <a:t>位家長支持和參與</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31640" y="2348880"/>
            <a:ext cx="6331224" cy="42181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5372957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活動花絮 </a:t>
            </a:r>
            <a:r>
              <a:rPr lang="en-US" altLang="zh-CN" dirty="0">
                <a:latin typeface="+mn-ea"/>
                <a:ea typeface="+mn-ea"/>
              </a:rPr>
              <a:t>–</a:t>
            </a:r>
            <a:r>
              <a:rPr lang="zh-TW" altLang="zh-CN" dirty="0">
                <a:latin typeface="华文中宋" panose="02010600040101010101" pitchFamily="2" charset="-122"/>
                <a:ea typeface="华文中宋" panose="02010600040101010101" pitchFamily="2" charset="-122"/>
              </a:rPr>
              <a:t>甜在心</a:t>
            </a:r>
            <a:r>
              <a:rPr lang="en-US" altLang="zh-TW" dirty="0">
                <a:latin typeface="华文中宋" panose="02010600040101010101" pitchFamily="2" charset="-122"/>
                <a:ea typeface="华文中宋" panose="02010600040101010101" pitchFamily="2" charset="-122"/>
              </a:rPr>
              <a:t> 201</a:t>
            </a:r>
            <a:r>
              <a:rPr lang="en-US" altLang="zh-CN" dirty="0">
                <a:latin typeface="华文中宋" panose="02010600040101010101" pitchFamily="2" charset="-122"/>
                <a:ea typeface="华文中宋" panose="02010600040101010101" pitchFamily="2" charset="-122"/>
              </a:rPr>
              <a:t>9</a:t>
            </a:r>
            <a:endParaRPr lang="zh-CN" altLang="zh-CN" dirty="0">
              <a:latin typeface="华文中宋" panose="02010600040101010101" pitchFamily="2" charset="-122"/>
              <a:ea typeface="华文中宋" panose="02010600040101010101" pitchFamily="2" charset="-122"/>
            </a:endParaRPr>
          </a:p>
        </p:txBody>
      </p:sp>
      <p:sp>
        <p:nvSpPr>
          <p:cNvPr id="5" name="内容占位符 4"/>
          <p:cNvSpPr>
            <a:spLocks noGrp="1"/>
          </p:cNvSpPr>
          <p:nvPr>
            <p:ph idx="1"/>
          </p:nvPr>
        </p:nvSpPr>
        <p:spPr>
          <a:xfrm>
            <a:off x="467544" y="1556792"/>
            <a:ext cx="8229600" cy="4876800"/>
          </a:xfrm>
        </p:spPr>
        <p:txBody>
          <a:bodyPr/>
          <a:lstStyle/>
          <a:p>
            <a:r>
              <a:rPr lang="zh-TW" altLang="zh-CN" dirty="0">
                <a:solidFill>
                  <a:srgbClr val="FF9900"/>
                </a:solidFill>
                <a:latin typeface="华文中宋" panose="02010600040101010101" pitchFamily="2" charset="-122"/>
                <a:ea typeface="华文中宋" panose="02010600040101010101" pitchFamily="2" charset="-122"/>
              </a:rPr>
              <a:t>「甜在心</a:t>
            </a:r>
            <a:r>
              <a:rPr lang="en-US" altLang="zh-TW" dirty="0">
                <a:solidFill>
                  <a:srgbClr val="FF9900"/>
                </a:solidFill>
                <a:latin typeface="华文中宋" panose="02010600040101010101" pitchFamily="2" charset="-122"/>
                <a:ea typeface="华文中宋" panose="02010600040101010101" pitchFamily="2" charset="-122"/>
              </a:rPr>
              <a:t> </a:t>
            </a:r>
            <a:r>
              <a:rPr lang="en-US" altLang="zh-CN" dirty="0">
                <a:solidFill>
                  <a:srgbClr val="FF9900"/>
                </a:solidFill>
                <a:latin typeface="华文中宋" panose="02010600040101010101" pitchFamily="2" charset="-122"/>
                <a:ea typeface="华文中宋" panose="02010600040101010101" pitchFamily="2" charset="-122"/>
              </a:rPr>
              <a:t>- </a:t>
            </a:r>
            <a:r>
              <a:rPr lang="zh-TW" altLang="zh-CN" dirty="0">
                <a:solidFill>
                  <a:srgbClr val="FF9900"/>
                </a:solidFill>
                <a:latin typeface="华文中宋" panose="02010600040101010101" pitchFamily="2" charset="-122"/>
                <a:ea typeface="华文中宋" panose="02010600040101010101" pitchFamily="2" charset="-122"/>
              </a:rPr>
              <a:t>家長也敬師」</a:t>
            </a:r>
            <a:r>
              <a:rPr lang="zh-CN" altLang="en-US" dirty="0">
                <a:solidFill>
                  <a:srgbClr val="FF9900"/>
                </a:solidFill>
                <a:latin typeface="华文中宋" panose="02010600040101010101" pitchFamily="2" charset="-122"/>
                <a:ea typeface="华文中宋" panose="02010600040101010101" pitchFamily="2" charset="-122"/>
              </a:rPr>
              <a:t>家教會董事與嘉賓合影</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3648" y="2492896"/>
            <a:ext cx="5472608" cy="41044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10298401"/>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980728"/>
            <a:ext cx="7355160" cy="858026"/>
          </a:xfrm>
        </p:spPr>
        <p:txBody>
          <a:bodyPr>
            <a:normAutofit/>
          </a:bodyPr>
          <a:lstStyle/>
          <a:p>
            <a:r>
              <a:rPr lang="zh-CN" altLang="en-US" dirty="0"/>
              <a:t>活動花絮 </a:t>
            </a:r>
            <a:r>
              <a:rPr lang="en-US" altLang="zh-CN" dirty="0">
                <a:latin typeface="+mn-ea"/>
              </a:rPr>
              <a:t>–</a:t>
            </a:r>
            <a:r>
              <a:rPr lang="zh-TW" altLang="zh-CN" dirty="0">
                <a:latin typeface="华文中宋" panose="02010600040101010101" pitchFamily="2" charset="-122"/>
                <a:ea typeface="华文中宋" panose="02010600040101010101" pitchFamily="2" charset="-122"/>
              </a:rPr>
              <a:t>甜在心</a:t>
            </a:r>
            <a:r>
              <a:rPr lang="en-US" altLang="zh-TW" dirty="0">
                <a:latin typeface="华文中宋" panose="02010600040101010101" pitchFamily="2" charset="-122"/>
                <a:ea typeface="华文中宋" panose="02010600040101010101" pitchFamily="2" charset="-122"/>
              </a:rPr>
              <a:t> 201</a:t>
            </a:r>
            <a:r>
              <a:rPr lang="en-US" altLang="zh-CN" dirty="0">
                <a:latin typeface="华文中宋" panose="02010600040101010101" pitchFamily="2" charset="-122"/>
                <a:ea typeface="华文中宋" panose="02010600040101010101" pitchFamily="2" charset="-122"/>
              </a:rPr>
              <a:t>9</a:t>
            </a:r>
            <a:endParaRPr lang="zh-CN" altLang="en-US"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38199" y="4489539"/>
            <a:ext cx="2463589" cy="18476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00192" y="2274395"/>
            <a:ext cx="2468670" cy="18515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69171" y="2238932"/>
            <a:ext cx="2778993" cy="18515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2056"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18727" y="4355114"/>
            <a:ext cx="1672653" cy="22286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2057" name="Picture 9"/>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9552" y="2267183"/>
            <a:ext cx="2431004" cy="18232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2058" name="Picture 10"/>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269170" y="4466097"/>
            <a:ext cx="2778993" cy="20842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1121936663"/>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透明">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夏至">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透明">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1317</TotalTime>
  <Words>682</Words>
  <Application>Microsoft Office PowerPoint</Application>
  <PresentationFormat>如螢幕大小 (4:3)</PresentationFormat>
  <Paragraphs>81</Paragraphs>
  <Slides>19</Slides>
  <Notes>1</Notes>
  <HiddenSlides>0</HiddenSlides>
  <MMClips>0</MMClips>
  <ScaleCrop>false</ScaleCrop>
  <HeadingPairs>
    <vt:vector size="4" baseType="variant">
      <vt:variant>
        <vt:lpstr>佈景主題</vt:lpstr>
      </vt:variant>
      <vt:variant>
        <vt:i4>1</vt:i4>
      </vt:variant>
      <vt:variant>
        <vt:lpstr>投影片標題</vt:lpstr>
      </vt:variant>
      <vt:variant>
        <vt:i4>19</vt:i4>
      </vt:variant>
    </vt:vector>
  </HeadingPairs>
  <TitlesOfParts>
    <vt:vector size="20" baseType="lpstr">
      <vt:lpstr>透明</vt:lpstr>
      <vt:lpstr>培僑書院家長教師會 2019-2020 第十二屆主席報告</vt:lpstr>
      <vt:lpstr>我們的團隊</vt:lpstr>
      <vt:lpstr>2019-2020學年回顧</vt:lpstr>
      <vt:lpstr>本屆已完成工作</vt:lpstr>
      <vt:lpstr>因新冠狀病毒而取消的活動</vt:lpstr>
      <vt:lpstr>全年成功舉辦的活動</vt:lpstr>
      <vt:lpstr>活動花絮 –甜在心 2019</vt:lpstr>
      <vt:lpstr>活動花絮 –甜在心 2019</vt:lpstr>
      <vt:lpstr>活動花絮 –甜在心 2019</vt:lpstr>
      <vt:lpstr>活動花絮 –甜在心 2019 幕後功臣</vt:lpstr>
      <vt:lpstr>活動花絮 –甜在心 2019 幕後功臣</vt:lpstr>
      <vt:lpstr>活動花絮 – 萬聖節活動</vt:lpstr>
      <vt:lpstr>活動花絮 – 萬聖節活動</vt:lpstr>
      <vt:lpstr>活動花絮 – 義賣校服活動</vt:lpstr>
      <vt:lpstr>活動花絮 – 迎新春水仙工作坊</vt:lpstr>
      <vt:lpstr>活動花絮 – 新年聯歡會</vt:lpstr>
      <vt:lpstr>活動花絮 –新年聯歡會</vt:lpstr>
      <vt:lpstr>週年會員大會 2020年7月9日</vt:lpstr>
      <vt:lpstr>感謝家長、學校對 培僑書院家長教師會 的支持！</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培僑書院家長教師會 2017-2018 主席報告</dc:title>
  <dc:creator>Summe</dc:creator>
  <cp:lastModifiedBy>Gap_PC</cp:lastModifiedBy>
  <cp:revision>116</cp:revision>
  <dcterms:created xsi:type="dcterms:W3CDTF">2018-05-07T02:57:09Z</dcterms:created>
  <dcterms:modified xsi:type="dcterms:W3CDTF">2020-07-25T12:28:05Z</dcterms:modified>
</cp:coreProperties>
</file>